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1"/>
  </p:notesMasterIdLst>
  <p:sldIdLst>
    <p:sldId id="256" r:id="rId2"/>
    <p:sldId id="257" r:id="rId3"/>
    <p:sldId id="258" r:id="rId4"/>
    <p:sldId id="259" r:id="rId5"/>
    <p:sldId id="260" r:id="rId6"/>
    <p:sldId id="261" r:id="rId7"/>
    <p:sldId id="263" r:id="rId8"/>
    <p:sldId id="264" r:id="rId9"/>
    <p:sldId id="266" r:id="rId10"/>
  </p:sldIdLst>
  <p:sldSz cx="14630400" cy="8229600"/>
  <p:notesSz cx="8229600" cy="14630400"/>
  <p:embeddedFontLst>
    <p:embeddedFont>
      <p:font typeface="Consolas" panose="020B0609020204030204" pitchFamily="49" charset="0"/>
      <p:regular r:id="rId12"/>
      <p:bold r:id="rId13"/>
      <p:italic r:id="rId14"/>
      <p:boldItalic r:id="rId15"/>
    </p:embeddedFont>
    <p:embeddedFont>
      <p:font typeface="Roboto" panose="02000000000000000000" pitchFamily="2" charset="0"/>
      <p:regular r:id="rId16"/>
      <p:bold r:id="rId17"/>
      <p:italic r:id="rId18"/>
      <p:boldItalic r:id="rId19"/>
    </p:embeddedFont>
    <p:embeddedFont>
      <p:font typeface="Roboto Mono Medium" panose="00000009000000000000" pitchFamily="49" charset="0"/>
      <p:regular r:id="rId20"/>
      <p:italic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2340631-A65D-8970-ADDC-3772226DBB2C}" v="241" dt="2025-12-09T17:43:49.92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font" Target="fonts/font7.fntdata"/><Relationship Id="rId26" Type="http://schemas.microsoft.com/office/2015/10/relationships/revisionInfo" Target="revisionInfo.xml"/><Relationship Id="rId3" Type="http://schemas.openxmlformats.org/officeDocument/2006/relationships/slide" Target="slides/slide2.xml"/><Relationship Id="rId21" Type="http://schemas.openxmlformats.org/officeDocument/2006/relationships/font" Target="fonts/font10.fntdata"/><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font" Target="fonts/font6.fntdata"/><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5.fntdata"/><Relationship Id="rId20"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font" Target="fonts/font4.fntdata"/><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565525" cy="7334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4660900" y="0"/>
            <a:ext cx="3567113" cy="733425"/>
          </a:xfrm>
          <a:prstGeom prst="rect">
            <a:avLst/>
          </a:prstGeom>
        </p:spPr>
        <p:txBody>
          <a:bodyPr vert="horz" lIns="91440" tIns="45720" rIns="91440" bIns="45720" rtlCol="0"/>
          <a:lstStyle>
            <a:lvl1pPr algn="r">
              <a:defRPr sz="1200"/>
            </a:lvl1pPr>
          </a:lstStyle>
          <a:p>
            <a:fld id="{1B8F94CC-19AB-4374-A64B-4108708EB62B}" type="datetimeFigureOut">
              <a:t>12/9/2025</a:t>
            </a:fld>
            <a:endParaRPr lang="en-US"/>
          </a:p>
        </p:txBody>
      </p:sp>
      <p:sp>
        <p:nvSpPr>
          <p:cNvPr id="4" name="Slide Image Placeholder 3"/>
          <p:cNvSpPr>
            <a:spLocks noGrp="1" noRot="1" noChangeAspect="1"/>
          </p:cNvSpPr>
          <p:nvPr>
            <p:ph type="sldImg" idx="2"/>
          </p:nvPr>
        </p:nvSpPr>
        <p:spPr>
          <a:xfrm>
            <a:off x="-273050" y="1828800"/>
            <a:ext cx="8775700" cy="493712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822325" y="7040563"/>
            <a:ext cx="6584950" cy="576103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13896975"/>
            <a:ext cx="3565525" cy="733425"/>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4660900" y="13896975"/>
            <a:ext cx="3567113" cy="733425"/>
          </a:xfrm>
          <a:prstGeom prst="rect">
            <a:avLst/>
          </a:prstGeom>
        </p:spPr>
        <p:txBody>
          <a:bodyPr vert="horz" lIns="91440" tIns="45720" rIns="91440" bIns="45720" rtlCol="0" anchor="b"/>
          <a:lstStyle>
            <a:lvl1pPr algn="r">
              <a:defRPr sz="1200"/>
            </a:lvl1pPr>
          </a:lstStyle>
          <a:p>
            <a:fld id="{53E6E71D-FB9E-4191-9807-34D7E4735495}" type="slidenum">
              <a:t>‹#›</a:t>
            </a:fld>
            <a:endParaRPr lang="en-US"/>
          </a:p>
        </p:txBody>
      </p:sp>
    </p:spTree>
    <p:extLst>
      <p:ext uri="{BB962C8B-B14F-4D97-AF65-F5344CB8AC3E}">
        <p14:creationId xmlns:p14="http://schemas.microsoft.com/office/powerpoint/2010/main" val="6963525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834CEF-CE45-222A-DBF2-17F6E62575C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F95FB8A-2EE2-5FA0-512E-B8C164E9859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FC7D96A-2707-7DE6-B113-3980D1467B9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A3F4A61-8F7C-2E1A-8C5D-6BD26BB3F7E4}"/>
              </a:ext>
            </a:extLst>
          </p:cNvPr>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1523148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transition>
    <p:wip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10303"/>
          </a:solidFill>
          <a:ln/>
        </p:spPr>
      </p:sp>
      <p:sp>
        <p:nvSpPr>
          <p:cNvPr id="3" name="Shape 1"/>
          <p:cNvSpPr/>
          <p:nvPr/>
        </p:nvSpPr>
        <p:spPr>
          <a:xfrm>
            <a:off x="0" y="0"/>
            <a:ext cx="14630400" cy="8229600"/>
          </a:xfrm>
          <a:prstGeom prst="rect">
            <a:avLst/>
          </a:prstGeom>
          <a:solidFill>
            <a:srgbClr val="212121"/>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transition>
    <p:wip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10303"/>
          </a:solidFill>
          <a:ln/>
        </p:spPr>
      </p:sp>
      <p:sp>
        <p:nvSpPr>
          <p:cNvPr id="3" name="Shape 1"/>
          <p:cNvSpPr/>
          <p:nvPr/>
        </p:nvSpPr>
        <p:spPr>
          <a:xfrm>
            <a:off x="0" y="0"/>
            <a:ext cx="14630400" cy="8229600"/>
          </a:xfrm>
          <a:prstGeom prst="rect">
            <a:avLst/>
          </a:prstGeom>
          <a:solidFill>
            <a:srgbClr val="212121"/>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transition>
    <p:wip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10303"/>
          </a:solidFill>
          <a:ln/>
        </p:spPr>
      </p:sp>
      <p:sp>
        <p:nvSpPr>
          <p:cNvPr id="3" name="Shape 1"/>
          <p:cNvSpPr/>
          <p:nvPr/>
        </p:nvSpPr>
        <p:spPr>
          <a:xfrm>
            <a:off x="0" y="0"/>
            <a:ext cx="14630400" cy="8229600"/>
          </a:xfrm>
          <a:prstGeom prst="rect">
            <a:avLst/>
          </a:prstGeom>
          <a:solidFill>
            <a:srgbClr val="212121"/>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transition>
    <p:wip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10303"/>
          </a:solidFill>
          <a:ln/>
        </p:spPr>
      </p:sp>
      <p:sp>
        <p:nvSpPr>
          <p:cNvPr id="3" name="Shape 1"/>
          <p:cNvSpPr/>
          <p:nvPr/>
        </p:nvSpPr>
        <p:spPr>
          <a:xfrm>
            <a:off x="0" y="0"/>
            <a:ext cx="14630400" cy="8229600"/>
          </a:xfrm>
          <a:prstGeom prst="rect">
            <a:avLst/>
          </a:prstGeom>
          <a:solidFill>
            <a:srgbClr val="212121"/>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transition>
    <p:wip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10303"/>
          </a:solidFill>
          <a:ln/>
        </p:spPr>
      </p:sp>
      <p:sp>
        <p:nvSpPr>
          <p:cNvPr id="3" name="Shape 1"/>
          <p:cNvSpPr/>
          <p:nvPr/>
        </p:nvSpPr>
        <p:spPr>
          <a:xfrm>
            <a:off x="0" y="0"/>
            <a:ext cx="14630400" cy="8229600"/>
          </a:xfrm>
          <a:prstGeom prst="rect">
            <a:avLst/>
          </a:prstGeom>
          <a:solidFill>
            <a:srgbClr val="212121"/>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transition>
    <p:wip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10303"/>
          </a:solidFill>
          <a:ln/>
        </p:spPr>
      </p:sp>
      <p:sp>
        <p:nvSpPr>
          <p:cNvPr id="3" name="Shape 1"/>
          <p:cNvSpPr/>
          <p:nvPr/>
        </p:nvSpPr>
        <p:spPr>
          <a:xfrm>
            <a:off x="0" y="0"/>
            <a:ext cx="14630400" cy="8229600"/>
          </a:xfrm>
          <a:prstGeom prst="rect">
            <a:avLst/>
          </a:prstGeom>
          <a:solidFill>
            <a:srgbClr val="212121"/>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transition>
    <p:wip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10303"/>
          </a:solidFill>
          <a:ln/>
        </p:spPr>
      </p:sp>
      <p:sp>
        <p:nvSpPr>
          <p:cNvPr id="3" name="Shape 1"/>
          <p:cNvSpPr/>
          <p:nvPr/>
        </p:nvSpPr>
        <p:spPr>
          <a:xfrm>
            <a:off x="0" y="0"/>
            <a:ext cx="14630400" cy="8229600"/>
          </a:xfrm>
          <a:prstGeom prst="rect">
            <a:avLst/>
          </a:prstGeom>
          <a:solidFill>
            <a:srgbClr val="212121"/>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transition>
    <p:wip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10303"/>
          </a:solidFill>
          <a:ln/>
        </p:spPr>
      </p:sp>
      <p:sp>
        <p:nvSpPr>
          <p:cNvPr id="3" name="Shape 1"/>
          <p:cNvSpPr/>
          <p:nvPr/>
        </p:nvSpPr>
        <p:spPr>
          <a:xfrm>
            <a:off x="0" y="0"/>
            <a:ext cx="14630400" cy="8229600"/>
          </a:xfrm>
          <a:prstGeom prst="rect">
            <a:avLst/>
          </a:prstGeom>
          <a:solidFill>
            <a:srgbClr val="212121"/>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transition>
    <p:wip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10303"/>
          </a:solidFill>
          <a:ln/>
        </p:spPr>
      </p:sp>
      <p:sp>
        <p:nvSpPr>
          <p:cNvPr id="3" name="Shape 1"/>
          <p:cNvSpPr/>
          <p:nvPr/>
        </p:nvSpPr>
        <p:spPr>
          <a:xfrm>
            <a:off x="0" y="0"/>
            <a:ext cx="14630400" cy="8229600"/>
          </a:xfrm>
          <a:prstGeom prst="rect">
            <a:avLst/>
          </a:prstGeom>
          <a:solidFill>
            <a:srgbClr val="212121"/>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transition>
    <p:wip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10303"/>
          </a:solidFill>
          <a:ln/>
        </p:spPr>
      </p:sp>
      <p:sp>
        <p:nvSpPr>
          <p:cNvPr id="3" name="Shape 1"/>
          <p:cNvSpPr/>
          <p:nvPr/>
        </p:nvSpPr>
        <p:spPr>
          <a:xfrm>
            <a:off x="0" y="0"/>
            <a:ext cx="14630400" cy="8229600"/>
          </a:xfrm>
          <a:prstGeom prst="rect">
            <a:avLst/>
          </a:prstGeom>
          <a:solidFill>
            <a:srgbClr val="212121"/>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transition>
    <p:wip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wipe/>
  </p:transition>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sv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sv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11.png"/><Relationship Id="rId5" Type="http://schemas.openxmlformats.org/officeDocument/2006/relationships/image" Target="../media/image10.svg"/><Relationship Id="rId4" Type="http://schemas.openxmlformats.org/officeDocument/2006/relationships/image" Target="../media/image9.png"/><Relationship Id="rId9" Type="http://schemas.openxmlformats.org/officeDocument/2006/relationships/image" Target="../media/image14.svg"/></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9.xml"/><Relationship Id="rId4" Type="http://schemas.openxmlformats.org/officeDocument/2006/relationships/hyperlink" Target="https://example.com/index.php?page=../../../../etc/passwd"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45066" y="941189"/>
            <a:ext cx="7626667" cy="1354931"/>
          </a:xfrm>
          <a:prstGeom prst="rect">
            <a:avLst/>
          </a:prstGeom>
          <a:noFill/>
          <a:ln/>
        </p:spPr>
        <p:txBody>
          <a:bodyPr wrap="square" lIns="0" tIns="0" rIns="0" bIns="0" rtlCol="0" anchor="t"/>
          <a:lstStyle/>
          <a:p>
            <a:pPr marL="0" indent="0" algn="l">
              <a:lnSpc>
                <a:spcPts val="5300"/>
              </a:lnSpc>
              <a:buNone/>
            </a:pPr>
            <a:r>
              <a:rPr lang="en-US" sz="4250" dirty="0">
                <a:solidFill>
                  <a:srgbClr val="FFFFFF"/>
                </a:solidFill>
                <a:latin typeface="Roboto Mono Medium" pitchFamily="34" charset="0"/>
                <a:ea typeface="Roboto Mono Medium" pitchFamily="34" charset="-122"/>
                <a:cs typeface="Roboto Mono Medium" pitchFamily="34" charset="-120"/>
              </a:rPr>
              <a:t>Fuzzing: Uncovering Hidden Weaknesses</a:t>
            </a:r>
            <a:endParaRPr lang="en-US" sz="4250" dirty="0"/>
          </a:p>
        </p:txBody>
      </p:sp>
      <p:sp>
        <p:nvSpPr>
          <p:cNvPr id="4" name="Text 1"/>
          <p:cNvSpPr/>
          <p:nvPr/>
        </p:nvSpPr>
        <p:spPr>
          <a:xfrm>
            <a:off x="6245066" y="2621280"/>
            <a:ext cx="7626667" cy="346829"/>
          </a:xfrm>
          <a:prstGeom prst="rect">
            <a:avLst/>
          </a:prstGeom>
          <a:noFill/>
          <a:ln/>
        </p:spPr>
        <p:txBody>
          <a:bodyPr wrap="none" lIns="0" tIns="0" rIns="0" bIns="0" rtlCol="0" anchor="t"/>
          <a:lstStyle/>
          <a:p>
            <a:pPr marL="0" indent="0" algn="l">
              <a:lnSpc>
                <a:spcPts val="2700"/>
              </a:lnSpc>
              <a:buNone/>
            </a:pPr>
            <a:r>
              <a:rPr lang="en-US" sz="1700" dirty="0">
                <a:solidFill>
                  <a:srgbClr val="E5E0DF"/>
                </a:solidFill>
                <a:latin typeface="Roboto" pitchFamily="34" charset="0"/>
                <a:ea typeface="Roboto" pitchFamily="34" charset="-122"/>
                <a:cs typeface="Roboto" pitchFamily="34" charset="-120"/>
              </a:rPr>
              <a:t>Explore the power of automated vulnerability discovery.</a:t>
            </a:r>
            <a:endParaRPr lang="en-US" sz="1700" dirty="0"/>
          </a:p>
        </p:txBody>
      </p:sp>
      <p:sp>
        <p:nvSpPr>
          <p:cNvPr id="5" name="Shape 2"/>
          <p:cNvSpPr/>
          <p:nvPr/>
        </p:nvSpPr>
        <p:spPr>
          <a:xfrm>
            <a:off x="6245066" y="3537109"/>
            <a:ext cx="7626667" cy="1604724"/>
          </a:xfrm>
          <a:prstGeom prst="roundRect">
            <a:avLst>
              <a:gd name="adj" fmla="val 9117"/>
            </a:avLst>
          </a:prstGeom>
          <a:solidFill>
            <a:srgbClr val="212121"/>
          </a:solidFill>
          <a:ln/>
        </p:spPr>
      </p:sp>
      <p:sp>
        <p:nvSpPr>
          <p:cNvPr id="6" name="Shape 3"/>
          <p:cNvSpPr/>
          <p:nvPr/>
        </p:nvSpPr>
        <p:spPr>
          <a:xfrm>
            <a:off x="6245066" y="3506629"/>
            <a:ext cx="7626667" cy="121920"/>
          </a:xfrm>
          <a:prstGeom prst="roundRect">
            <a:avLst>
              <a:gd name="adj" fmla="val 26672"/>
            </a:avLst>
          </a:prstGeom>
          <a:solidFill>
            <a:srgbClr val="DCFF50"/>
          </a:solidFill>
          <a:ln/>
        </p:spPr>
      </p:sp>
      <p:sp>
        <p:nvSpPr>
          <p:cNvPr id="7" name="Shape 4"/>
          <p:cNvSpPr/>
          <p:nvPr/>
        </p:nvSpPr>
        <p:spPr>
          <a:xfrm>
            <a:off x="9733240" y="3211949"/>
            <a:ext cx="650319" cy="650319"/>
          </a:xfrm>
          <a:prstGeom prst="roundRect">
            <a:avLst>
              <a:gd name="adj" fmla="val 140608"/>
            </a:avLst>
          </a:prstGeom>
          <a:solidFill>
            <a:srgbClr val="DCFF50"/>
          </a:solidFill>
          <a:ln/>
        </p:spPr>
      </p:sp>
      <p:pic>
        <p:nvPicPr>
          <p:cNvPr id="8" name="Image 1"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928384" y="3406973"/>
            <a:ext cx="260033" cy="260033"/>
          </a:xfrm>
          <a:prstGeom prst="rect">
            <a:avLst/>
          </a:prstGeom>
        </p:spPr>
      </p:pic>
      <p:sp>
        <p:nvSpPr>
          <p:cNvPr id="9" name="Text 5"/>
          <p:cNvSpPr/>
          <p:nvPr/>
        </p:nvSpPr>
        <p:spPr>
          <a:xfrm>
            <a:off x="6492240" y="4079081"/>
            <a:ext cx="2763322" cy="338733"/>
          </a:xfrm>
          <a:prstGeom prst="rect">
            <a:avLst/>
          </a:prstGeom>
          <a:noFill/>
          <a:ln/>
        </p:spPr>
        <p:txBody>
          <a:bodyPr wrap="none" lIns="0" tIns="0" rIns="0" bIns="0" rtlCol="0" anchor="t"/>
          <a:lstStyle/>
          <a:p>
            <a:pPr marL="0" indent="0" algn="l">
              <a:lnSpc>
                <a:spcPts val="2650"/>
              </a:lnSpc>
              <a:buNone/>
            </a:pPr>
            <a:r>
              <a:rPr lang="en-US" sz="2100" dirty="0">
                <a:solidFill>
                  <a:srgbClr val="E5E0DF"/>
                </a:solidFill>
                <a:latin typeface="Roboto Mono Medium" pitchFamily="34" charset="0"/>
                <a:ea typeface="Roboto Mono Medium" pitchFamily="34" charset="-122"/>
                <a:cs typeface="Roboto Mono Medium" pitchFamily="34" charset="-120"/>
              </a:rPr>
              <a:t>Command Injection</a:t>
            </a:r>
            <a:endParaRPr lang="en-US" sz="2100" dirty="0"/>
          </a:p>
        </p:txBody>
      </p:sp>
      <p:sp>
        <p:nvSpPr>
          <p:cNvPr id="10" name="Text 6"/>
          <p:cNvSpPr/>
          <p:nvPr/>
        </p:nvSpPr>
        <p:spPr>
          <a:xfrm>
            <a:off x="6492240" y="4547830"/>
            <a:ext cx="7132320" cy="346829"/>
          </a:xfrm>
          <a:prstGeom prst="rect">
            <a:avLst/>
          </a:prstGeom>
          <a:noFill/>
          <a:ln/>
        </p:spPr>
        <p:txBody>
          <a:bodyPr wrap="none" lIns="0" tIns="0" rIns="0" bIns="0" rtlCol="0" anchor="t"/>
          <a:lstStyle/>
          <a:p>
            <a:pPr marL="0" indent="0" algn="l">
              <a:lnSpc>
                <a:spcPts val="2700"/>
              </a:lnSpc>
              <a:buNone/>
            </a:pPr>
            <a:r>
              <a:rPr lang="en-US" sz="1700" dirty="0">
                <a:solidFill>
                  <a:srgbClr val="E5E0DF"/>
                </a:solidFill>
                <a:latin typeface="Roboto" pitchFamily="34" charset="0"/>
                <a:ea typeface="Roboto" pitchFamily="34" charset="-122"/>
                <a:cs typeface="Roboto" pitchFamily="34" charset="-120"/>
              </a:rPr>
              <a:t>Exploiting OS command execution vulnerabilities through crafted inputs.</a:t>
            </a:r>
            <a:endParaRPr lang="en-US" sz="1700" dirty="0"/>
          </a:p>
        </p:txBody>
      </p:sp>
      <p:sp>
        <p:nvSpPr>
          <p:cNvPr id="11" name="Shape 7"/>
          <p:cNvSpPr/>
          <p:nvPr/>
        </p:nvSpPr>
        <p:spPr>
          <a:xfrm>
            <a:off x="6245066" y="5683687"/>
            <a:ext cx="7626667" cy="1604724"/>
          </a:xfrm>
          <a:prstGeom prst="roundRect">
            <a:avLst>
              <a:gd name="adj" fmla="val 9117"/>
            </a:avLst>
          </a:prstGeom>
          <a:solidFill>
            <a:srgbClr val="212121"/>
          </a:solidFill>
          <a:ln/>
        </p:spPr>
      </p:sp>
      <p:sp>
        <p:nvSpPr>
          <p:cNvPr id="12" name="Shape 8"/>
          <p:cNvSpPr/>
          <p:nvPr/>
        </p:nvSpPr>
        <p:spPr>
          <a:xfrm>
            <a:off x="6245066" y="5653207"/>
            <a:ext cx="7626667" cy="121920"/>
          </a:xfrm>
          <a:prstGeom prst="roundRect">
            <a:avLst>
              <a:gd name="adj" fmla="val 26672"/>
            </a:avLst>
          </a:prstGeom>
          <a:solidFill>
            <a:srgbClr val="DCFF50"/>
          </a:solidFill>
          <a:ln/>
        </p:spPr>
      </p:sp>
      <p:sp>
        <p:nvSpPr>
          <p:cNvPr id="13" name="Shape 9"/>
          <p:cNvSpPr/>
          <p:nvPr/>
        </p:nvSpPr>
        <p:spPr>
          <a:xfrm>
            <a:off x="9733240" y="5358527"/>
            <a:ext cx="650319" cy="650319"/>
          </a:xfrm>
          <a:prstGeom prst="roundRect">
            <a:avLst>
              <a:gd name="adj" fmla="val 140608"/>
            </a:avLst>
          </a:prstGeom>
          <a:solidFill>
            <a:srgbClr val="DCFF50"/>
          </a:solidFill>
          <a:ln/>
        </p:spPr>
      </p:sp>
      <p:pic>
        <p:nvPicPr>
          <p:cNvPr id="14" name="Image 2" descr="preencoded.png"/>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928384" y="5553551"/>
            <a:ext cx="260033" cy="260033"/>
          </a:xfrm>
          <a:prstGeom prst="rect">
            <a:avLst/>
          </a:prstGeom>
        </p:spPr>
      </p:pic>
      <p:sp>
        <p:nvSpPr>
          <p:cNvPr id="15" name="Text 10"/>
          <p:cNvSpPr/>
          <p:nvPr/>
        </p:nvSpPr>
        <p:spPr>
          <a:xfrm>
            <a:off x="6492240" y="6225659"/>
            <a:ext cx="4226243" cy="338733"/>
          </a:xfrm>
          <a:prstGeom prst="rect">
            <a:avLst/>
          </a:prstGeom>
          <a:noFill/>
          <a:ln/>
        </p:spPr>
        <p:txBody>
          <a:bodyPr wrap="none" lIns="0" tIns="0" rIns="0" bIns="0" rtlCol="0" anchor="t"/>
          <a:lstStyle/>
          <a:p>
            <a:pPr marL="0" indent="0" algn="l">
              <a:lnSpc>
                <a:spcPts val="2650"/>
              </a:lnSpc>
              <a:buNone/>
            </a:pPr>
            <a:r>
              <a:rPr lang="en-US" sz="2100" dirty="0">
                <a:solidFill>
                  <a:srgbClr val="E5E0DF"/>
                </a:solidFill>
                <a:latin typeface="Roboto Mono Medium" pitchFamily="34" charset="0"/>
                <a:ea typeface="Roboto Mono Medium" pitchFamily="34" charset="-122"/>
                <a:cs typeface="Roboto Mono Medium" pitchFamily="34" charset="-120"/>
              </a:rPr>
              <a:t>Local File Inclusion (LFI)</a:t>
            </a:r>
            <a:endParaRPr lang="en-US" sz="2100" dirty="0"/>
          </a:p>
        </p:txBody>
      </p:sp>
      <p:sp>
        <p:nvSpPr>
          <p:cNvPr id="16" name="Text 11"/>
          <p:cNvSpPr/>
          <p:nvPr/>
        </p:nvSpPr>
        <p:spPr>
          <a:xfrm>
            <a:off x="6492240" y="6694408"/>
            <a:ext cx="7132320" cy="346829"/>
          </a:xfrm>
          <a:prstGeom prst="rect">
            <a:avLst/>
          </a:prstGeom>
          <a:noFill/>
          <a:ln/>
        </p:spPr>
        <p:txBody>
          <a:bodyPr wrap="none" lIns="0" tIns="0" rIns="0" bIns="0" rtlCol="0" anchor="t"/>
          <a:lstStyle/>
          <a:p>
            <a:pPr marL="0" indent="0" algn="l">
              <a:lnSpc>
                <a:spcPts val="2700"/>
              </a:lnSpc>
              <a:buNone/>
            </a:pPr>
            <a:r>
              <a:rPr lang="en-US" sz="1700" dirty="0">
                <a:solidFill>
                  <a:srgbClr val="E5E0DF"/>
                </a:solidFill>
                <a:latin typeface="Roboto" pitchFamily="34" charset="0"/>
                <a:ea typeface="Roboto" pitchFamily="34" charset="-122"/>
                <a:cs typeface="Roboto" pitchFamily="34" charset="-120"/>
              </a:rPr>
              <a:t>Accessing sensitive server files and potentially executing arbitrary code.</a:t>
            </a:r>
            <a:endParaRPr lang="en-US" sz="1700" dirty="0"/>
          </a:p>
        </p:txBody>
      </p:sp>
      <p:sp>
        <p:nvSpPr>
          <p:cNvPr id="18" name="TextBox 26">
            <a:extLst>
              <a:ext uri="{FF2B5EF4-FFF2-40B4-BE49-F238E27FC236}">
                <a16:creationId xmlns:a16="http://schemas.microsoft.com/office/drawing/2014/main" id="{C040485D-33E2-6D86-3FA0-78B22CD2B5AE}"/>
              </a:ext>
            </a:extLst>
          </p:cNvPr>
          <p:cNvSpPr txBox="1"/>
          <p:nvPr/>
        </p:nvSpPr>
        <p:spPr>
          <a:xfrm>
            <a:off x="11906958" y="7529830"/>
            <a:ext cx="2730067" cy="702964"/>
          </a:xfrm>
          <a:prstGeom prst="rect">
            <a:avLst/>
          </a:prstGeom>
          <a:solidFill>
            <a:schemeClr val="tx1">
              <a:lumMod val="85000"/>
              <a:lumOff val="15000"/>
            </a:schemeClr>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endParaRPr lang="en-US" dirty="0">
              <a:solidFill>
                <a:schemeClr val="bg1"/>
              </a:solidFill>
              <a:ea typeface="Calibri"/>
              <a:cs typeface="Calibri"/>
            </a:endParaRPr>
          </a:p>
        </p:txBody>
      </p:sp>
    </p:spTree>
  </p:cSld>
  <p:clrMapOvr>
    <a:masterClrMapping/>
  </p:clrMapOvr>
  <p:transition>
    <p:wipe/>
  </p:transition>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2263497"/>
            <a:ext cx="4536519" cy="566976"/>
          </a:xfrm>
          <a:prstGeom prst="rect">
            <a:avLst/>
          </a:prstGeom>
          <a:noFill/>
          <a:ln/>
        </p:spPr>
        <p:txBody>
          <a:bodyPr wrap="none" lIns="0" tIns="0" rIns="0" bIns="0" rtlCol="0" anchor="t"/>
          <a:lstStyle/>
          <a:p>
            <a:pPr marL="0" indent="0" algn="l">
              <a:lnSpc>
                <a:spcPts val="4450"/>
              </a:lnSpc>
              <a:buNone/>
            </a:pPr>
            <a:r>
              <a:rPr lang="en-US" sz="3550" dirty="0">
                <a:solidFill>
                  <a:srgbClr val="FFFFFF"/>
                </a:solidFill>
                <a:latin typeface="Roboto Mono Medium" pitchFamily="34" charset="0"/>
                <a:ea typeface="Roboto Mono Medium" pitchFamily="34" charset="-122"/>
                <a:cs typeface="Roboto Mono Medium" pitchFamily="34" charset="-120"/>
              </a:rPr>
              <a:t>What is Fuzzing?</a:t>
            </a:r>
            <a:endParaRPr lang="en-US" sz="3550" dirty="0"/>
          </a:p>
        </p:txBody>
      </p:sp>
      <p:sp>
        <p:nvSpPr>
          <p:cNvPr id="4" name="Text 1"/>
          <p:cNvSpPr/>
          <p:nvPr/>
        </p:nvSpPr>
        <p:spPr>
          <a:xfrm>
            <a:off x="793790" y="3170634"/>
            <a:ext cx="7556421" cy="1088708"/>
          </a:xfrm>
          <a:prstGeom prst="rect">
            <a:avLst/>
          </a:prstGeom>
          <a:noFill/>
          <a:ln/>
        </p:spPr>
        <p:txBody>
          <a:bodyPr wrap="square" lIns="0" tIns="0" rIns="0" bIns="0" rtlCol="0" anchor="t"/>
          <a:lstStyle/>
          <a:p>
            <a:pPr marL="0" indent="0" algn="l">
              <a:lnSpc>
                <a:spcPts val="2850"/>
              </a:lnSpc>
              <a:buNone/>
            </a:pPr>
            <a:r>
              <a:rPr lang="en-US" sz="1750" dirty="0">
                <a:solidFill>
                  <a:srgbClr val="E5E0DF"/>
                </a:solidFill>
                <a:latin typeface="Roboto" pitchFamily="34" charset="0"/>
                <a:ea typeface="Roboto" pitchFamily="34" charset="-122"/>
                <a:cs typeface="Roboto" pitchFamily="34" charset="-120"/>
              </a:rPr>
              <a:t>Fuzzing is an automated software testing technique that systematically feeds invalid, unexpected, or random data (fuzz) as inputs to a computer program.</a:t>
            </a:r>
            <a:endParaRPr lang="en-US" sz="1750" dirty="0"/>
          </a:p>
        </p:txBody>
      </p:sp>
      <p:sp>
        <p:nvSpPr>
          <p:cNvPr id="5" name="Text 2"/>
          <p:cNvSpPr/>
          <p:nvPr/>
        </p:nvSpPr>
        <p:spPr>
          <a:xfrm>
            <a:off x="793790" y="4514493"/>
            <a:ext cx="7556421" cy="1451610"/>
          </a:xfrm>
          <a:prstGeom prst="rect">
            <a:avLst/>
          </a:prstGeom>
          <a:noFill/>
          <a:ln/>
        </p:spPr>
        <p:txBody>
          <a:bodyPr wrap="square" lIns="0" tIns="0" rIns="0" bIns="0" rtlCol="0" anchor="t"/>
          <a:lstStyle/>
          <a:p>
            <a:pPr marL="0" indent="0" algn="l">
              <a:lnSpc>
                <a:spcPts val="2850"/>
              </a:lnSpc>
              <a:buNone/>
            </a:pPr>
            <a:r>
              <a:rPr lang="en-US" sz="1750" dirty="0">
                <a:solidFill>
                  <a:srgbClr val="E5E0DF"/>
                </a:solidFill>
                <a:latin typeface="Roboto" pitchFamily="34" charset="0"/>
                <a:ea typeface="Roboto" pitchFamily="34" charset="-122"/>
                <a:cs typeface="Roboto" pitchFamily="34" charset="-120"/>
              </a:rPr>
              <a:t>Its primary goal is to discover software bugs, crashes, and security vulnerabilities that could be exploited by malicious actors, often leading to system instability or unauthorized access. This proactive approach helps identify weaknesses before they become critical threats.</a:t>
            </a:r>
            <a:endParaRPr lang="en-US" sz="1750" dirty="0"/>
          </a:p>
        </p:txBody>
      </p:sp>
    </p:spTree>
  </p:cSld>
  <p:clrMapOvr>
    <a:masterClrMapping/>
  </p:clrMapOvr>
  <p:transition>
    <p:wipe/>
  </p:transition>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742593"/>
            <a:ext cx="7556421" cy="963930"/>
          </a:xfrm>
          <a:prstGeom prst="rect">
            <a:avLst/>
          </a:prstGeom>
          <a:noFill/>
          <a:ln/>
        </p:spPr>
        <p:txBody>
          <a:bodyPr wrap="square" lIns="0" tIns="0" rIns="0" bIns="0" rtlCol="0" anchor="t"/>
          <a:lstStyle/>
          <a:p>
            <a:pPr marL="0" indent="0" algn="l">
              <a:lnSpc>
                <a:spcPts val="3750"/>
              </a:lnSpc>
              <a:buNone/>
            </a:pPr>
            <a:r>
              <a:rPr lang="en-US" sz="3000" dirty="0">
                <a:solidFill>
                  <a:srgbClr val="FFFFFF"/>
                </a:solidFill>
                <a:latin typeface="Roboto Mono Medium" pitchFamily="34" charset="0"/>
                <a:ea typeface="Roboto Mono Medium" pitchFamily="34" charset="-122"/>
                <a:cs typeface="Roboto Mono Medium" pitchFamily="34" charset="-120"/>
              </a:rPr>
              <a:t>Purpose of Fuzzing: Proactive Vulnerability Management</a:t>
            </a:r>
            <a:endParaRPr lang="en-US" sz="3000" dirty="0"/>
          </a:p>
        </p:txBody>
      </p:sp>
      <p:sp>
        <p:nvSpPr>
          <p:cNvPr id="4" name="Shape 1"/>
          <p:cNvSpPr/>
          <p:nvPr/>
        </p:nvSpPr>
        <p:spPr>
          <a:xfrm>
            <a:off x="793790" y="1995726"/>
            <a:ext cx="3681770" cy="3108246"/>
          </a:xfrm>
          <a:prstGeom prst="roundRect">
            <a:avLst>
              <a:gd name="adj" fmla="val 930"/>
            </a:avLst>
          </a:prstGeom>
          <a:solidFill>
            <a:srgbClr val="404040"/>
          </a:solidFill>
          <a:ln/>
        </p:spPr>
      </p:sp>
      <p:sp>
        <p:nvSpPr>
          <p:cNvPr id="5" name="Shape 2"/>
          <p:cNvSpPr/>
          <p:nvPr/>
        </p:nvSpPr>
        <p:spPr>
          <a:xfrm>
            <a:off x="986552" y="2188488"/>
            <a:ext cx="578406" cy="578406"/>
          </a:xfrm>
          <a:prstGeom prst="roundRect">
            <a:avLst>
              <a:gd name="adj" fmla="val 15807384"/>
            </a:avLst>
          </a:prstGeom>
          <a:solidFill>
            <a:srgbClr val="DCFF50"/>
          </a:solidFill>
          <a:ln/>
        </p:spPr>
      </p:sp>
      <p:pic>
        <p:nvPicPr>
          <p:cNvPr id="6" name="Image 1"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45619" y="2347555"/>
            <a:ext cx="260271" cy="260271"/>
          </a:xfrm>
          <a:prstGeom prst="rect">
            <a:avLst/>
          </a:prstGeom>
        </p:spPr>
      </p:pic>
      <p:sp>
        <p:nvSpPr>
          <p:cNvPr id="7" name="Text 3"/>
          <p:cNvSpPr/>
          <p:nvPr/>
        </p:nvSpPr>
        <p:spPr>
          <a:xfrm>
            <a:off x="986552" y="2959656"/>
            <a:ext cx="2890837" cy="301228"/>
          </a:xfrm>
          <a:prstGeom prst="rect">
            <a:avLst/>
          </a:prstGeom>
          <a:noFill/>
          <a:ln/>
        </p:spPr>
        <p:txBody>
          <a:bodyPr wrap="none" lIns="0" tIns="0" rIns="0" bIns="0" rtlCol="0" anchor="t"/>
          <a:lstStyle/>
          <a:p>
            <a:pPr marL="0" indent="0" algn="l">
              <a:lnSpc>
                <a:spcPts val="2350"/>
              </a:lnSpc>
              <a:buNone/>
            </a:pPr>
            <a:r>
              <a:rPr lang="en-US" sz="1850" dirty="0">
                <a:solidFill>
                  <a:srgbClr val="E5E0DF"/>
                </a:solidFill>
                <a:latin typeface="Roboto Mono Medium" pitchFamily="34" charset="0"/>
                <a:ea typeface="Roboto Mono Medium" pitchFamily="34" charset="-122"/>
                <a:cs typeface="Roboto Mono Medium" pitchFamily="34" charset="-120"/>
              </a:rPr>
              <a:t>Discover Hidden Bugs</a:t>
            </a:r>
            <a:endParaRPr lang="en-US" sz="1850" dirty="0"/>
          </a:p>
        </p:txBody>
      </p:sp>
      <p:sp>
        <p:nvSpPr>
          <p:cNvPr id="8" name="Text 4"/>
          <p:cNvSpPr/>
          <p:nvPr/>
        </p:nvSpPr>
        <p:spPr>
          <a:xfrm>
            <a:off x="986552" y="3376493"/>
            <a:ext cx="3296245" cy="925116"/>
          </a:xfrm>
          <a:prstGeom prst="rect">
            <a:avLst/>
          </a:prstGeom>
          <a:noFill/>
          <a:ln/>
        </p:spPr>
        <p:txBody>
          <a:bodyPr wrap="square" lIns="0" tIns="0" rIns="0" bIns="0" rtlCol="0" anchor="t"/>
          <a:lstStyle/>
          <a:p>
            <a:pPr marL="0" indent="0" algn="l">
              <a:lnSpc>
                <a:spcPts val="2400"/>
              </a:lnSpc>
              <a:buNone/>
            </a:pPr>
            <a:r>
              <a:rPr lang="en-US" sz="1500" dirty="0">
                <a:solidFill>
                  <a:srgbClr val="E5E0DF"/>
                </a:solidFill>
                <a:latin typeface="Roboto" pitchFamily="34" charset="0"/>
                <a:ea typeface="Roboto" pitchFamily="34" charset="-122"/>
                <a:cs typeface="Roboto" pitchFamily="34" charset="-120"/>
              </a:rPr>
              <a:t>Uncover subtle flaws and edge cases in code that often remain undetected by traditional manual testing methods.</a:t>
            </a:r>
            <a:endParaRPr lang="en-US" sz="1500" dirty="0"/>
          </a:p>
        </p:txBody>
      </p:sp>
      <p:sp>
        <p:nvSpPr>
          <p:cNvPr id="9" name="Shape 5"/>
          <p:cNvSpPr/>
          <p:nvPr/>
        </p:nvSpPr>
        <p:spPr>
          <a:xfrm>
            <a:off x="4668322" y="1995726"/>
            <a:ext cx="3681889" cy="3108246"/>
          </a:xfrm>
          <a:prstGeom prst="roundRect">
            <a:avLst>
              <a:gd name="adj" fmla="val 930"/>
            </a:avLst>
          </a:prstGeom>
          <a:solidFill>
            <a:srgbClr val="404040"/>
          </a:solidFill>
          <a:ln/>
        </p:spPr>
      </p:sp>
      <p:sp>
        <p:nvSpPr>
          <p:cNvPr id="10" name="Shape 6"/>
          <p:cNvSpPr/>
          <p:nvPr/>
        </p:nvSpPr>
        <p:spPr>
          <a:xfrm>
            <a:off x="4861084" y="2188488"/>
            <a:ext cx="578406" cy="578406"/>
          </a:xfrm>
          <a:prstGeom prst="roundRect">
            <a:avLst>
              <a:gd name="adj" fmla="val 15807384"/>
            </a:avLst>
          </a:prstGeom>
          <a:solidFill>
            <a:srgbClr val="DCFF50"/>
          </a:solidFill>
          <a:ln/>
        </p:spPr>
      </p:sp>
      <p:pic>
        <p:nvPicPr>
          <p:cNvPr id="11" name="Image 2" descr="preencoded.png"/>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020151" y="2347555"/>
            <a:ext cx="260271" cy="260271"/>
          </a:xfrm>
          <a:prstGeom prst="rect">
            <a:avLst/>
          </a:prstGeom>
        </p:spPr>
      </p:pic>
      <p:sp>
        <p:nvSpPr>
          <p:cNvPr id="12" name="Text 7"/>
          <p:cNvSpPr/>
          <p:nvPr/>
        </p:nvSpPr>
        <p:spPr>
          <a:xfrm>
            <a:off x="4861084" y="2959656"/>
            <a:ext cx="3296364" cy="602456"/>
          </a:xfrm>
          <a:prstGeom prst="rect">
            <a:avLst/>
          </a:prstGeom>
          <a:noFill/>
          <a:ln/>
        </p:spPr>
        <p:txBody>
          <a:bodyPr wrap="square" lIns="0" tIns="0" rIns="0" bIns="0" rtlCol="0" anchor="t"/>
          <a:lstStyle/>
          <a:p>
            <a:pPr marL="0" indent="0" algn="l">
              <a:lnSpc>
                <a:spcPts val="2350"/>
              </a:lnSpc>
              <a:buNone/>
            </a:pPr>
            <a:r>
              <a:rPr lang="en-US" sz="1850" dirty="0">
                <a:solidFill>
                  <a:srgbClr val="E5E0DF"/>
                </a:solidFill>
                <a:latin typeface="Roboto Mono Medium" pitchFamily="34" charset="0"/>
                <a:ea typeface="Roboto Mono Medium" pitchFamily="34" charset="-122"/>
                <a:cs typeface="Roboto Mono Medium" pitchFamily="34" charset="-120"/>
              </a:rPr>
              <a:t>Identify Security Vulnerabilities</a:t>
            </a:r>
            <a:endParaRPr lang="en-US" sz="1850" dirty="0"/>
          </a:p>
        </p:txBody>
      </p:sp>
      <p:sp>
        <p:nvSpPr>
          <p:cNvPr id="13" name="Text 8"/>
          <p:cNvSpPr/>
          <p:nvPr/>
        </p:nvSpPr>
        <p:spPr>
          <a:xfrm>
            <a:off x="4861084" y="3677722"/>
            <a:ext cx="3296364" cy="1233487"/>
          </a:xfrm>
          <a:prstGeom prst="rect">
            <a:avLst/>
          </a:prstGeom>
          <a:noFill/>
          <a:ln/>
        </p:spPr>
        <p:txBody>
          <a:bodyPr wrap="square" lIns="0" tIns="0" rIns="0" bIns="0" rtlCol="0" anchor="t"/>
          <a:lstStyle/>
          <a:p>
            <a:pPr marL="0" indent="0" algn="l">
              <a:lnSpc>
                <a:spcPts val="2400"/>
              </a:lnSpc>
              <a:buNone/>
            </a:pPr>
            <a:r>
              <a:rPr lang="en-US" sz="1500" dirty="0">
                <a:solidFill>
                  <a:srgbClr val="E5E0DF"/>
                </a:solidFill>
                <a:latin typeface="Roboto" pitchFamily="34" charset="0"/>
                <a:ea typeface="Roboto" pitchFamily="34" charset="-122"/>
                <a:cs typeface="Roboto" pitchFamily="34" charset="-120"/>
              </a:rPr>
              <a:t>Expose critical weaknesses like buffer overflows, injection flaws, and denial-of-service vulnerabilities before they can be exploited.</a:t>
            </a:r>
            <a:endParaRPr lang="en-US" sz="1500" dirty="0"/>
          </a:p>
        </p:txBody>
      </p:sp>
      <p:sp>
        <p:nvSpPr>
          <p:cNvPr id="14" name="Shape 9"/>
          <p:cNvSpPr/>
          <p:nvPr/>
        </p:nvSpPr>
        <p:spPr>
          <a:xfrm>
            <a:off x="793790" y="5296733"/>
            <a:ext cx="7556421" cy="2190274"/>
          </a:xfrm>
          <a:prstGeom prst="roundRect">
            <a:avLst>
              <a:gd name="adj" fmla="val 1320"/>
            </a:avLst>
          </a:prstGeom>
          <a:solidFill>
            <a:srgbClr val="404040"/>
          </a:solidFill>
          <a:ln/>
        </p:spPr>
      </p:sp>
      <p:sp>
        <p:nvSpPr>
          <p:cNvPr id="15" name="Shape 10"/>
          <p:cNvSpPr/>
          <p:nvPr/>
        </p:nvSpPr>
        <p:spPr>
          <a:xfrm>
            <a:off x="986552" y="5489496"/>
            <a:ext cx="578406" cy="578406"/>
          </a:xfrm>
          <a:prstGeom prst="roundRect">
            <a:avLst>
              <a:gd name="adj" fmla="val 15807384"/>
            </a:avLst>
          </a:prstGeom>
          <a:solidFill>
            <a:srgbClr val="DCFF50"/>
          </a:solidFill>
          <a:ln/>
        </p:spPr>
      </p:sp>
      <p:pic>
        <p:nvPicPr>
          <p:cNvPr id="16" name="Image 3" descr="preencoded.png"/>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145619" y="5648563"/>
            <a:ext cx="260271" cy="260271"/>
          </a:xfrm>
          <a:prstGeom prst="rect">
            <a:avLst/>
          </a:prstGeom>
        </p:spPr>
      </p:pic>
      <p:sp>
        <p:nvSpPr>
          <p:cNvPr id="17" name="Text 11"/>
          <p:cNvSpPr/>
          <p:nvPr/>
        </p:nvSpPr>
        <p:spPr>
          <a:xfrm>
            <a:off x="986552" y="6260663"/>
            <a:ext cx="4047173" cy="301228"/>
          </a:xfrm>
          <a:prstGeom prst="rect">
            <a:avLst/>
          </a:prstGeom>
          <a:noFill/>
          <a:ln/>
        </p:spPr>
        <p:txBody>
          <a:bodyPr wrap="none" lIns="0" tIns="0" rIns="0" bIns="0" rtlCol="0" anchor="t"/>
          <a:lstStyle/>
          <a:p>
            <a:pPr marL="0" indent="0" algn="l">
              <a:lnSpc>
                <a:spcPts val="2350"/>
              </a:lnSpc>
              <a:buNone/>
            </a:pPr>
            <a:r>
              <a:rPr lang="en-US" sz="1850" dirty="0">
                <a:solidFill>
                  <a:srgbClr val="E5E0DF"/>
                </a:solidFill>
                <a:latin typeface="Roboto Mono Medium" pitchFamily="34" charset="0"/>
                <a:ea typeface="Roboto Mono Medium" pitchFamily="34" charset="-122"/>
                <a:cs typeface="Roboto Mono Medium" pitchFamily="34" charset="-120"/>
              </a:rPr>
              <a:t>Stress Test Input Validation</a:t>
            </a:r>
            <a:endParaRPr lang="en-US" sz="1850" dirty="0"/>
          </a:p>
        </p:txBody>
      </p:sp>
      <p:sp>
        <p:nvSpPr>
          <p:cNvPr id="18" name="Text 12"/>
          <p:cNvSpPr/>
          <p:nvPr/>
        </p:nvSpPr>
        <p:spPr>
          <a:xfrm>
            <a:off x="986552" y="6677501"/>
            <a:ext cx="7170896" cy="616744"/>
          </a:xfrm>
          <a:prstGeom prst="rect">
            <a:avLst/>
          </a:prstGeom>
          <a:noFill/>
          <a:ln/>
        </p:spPr>
        <p:txBody>
          <a:bodyPr wrap="square" lIns="0" tIns="0" rIns="0" bIns="0" rtlCol="0" anchor="t"/>
          <a:lstStyle/>
          <a:p>
            <a:pPr marL="0" indent="0" algn="l">
              <a:lnSpc>
                <a:spcPts val="2400"/>
              </a:lnSpc>
              <a:buNone/>
            </a:pPr>
            <a:r>
              <a:rPr lang="en-US" sz="1500" dirty="0">
                <a:solidFill>
                  <a:srgbClr val="E5E0DF"/>
                </a:solidFill>
                <a:latin typeface="Roboto" pitchFamily="34" charset="0"/>
                <a:ea typeface="Roboto" pitchFamily="34" charset="-122"/>
                <a:cs typeface="Roboto" pitchFamily="34" charset="-120"/>
              </a:rPr>
              <a:t>Rigorously challenge how applications handle unexpected, malformed, or excessive inputs, pushing them to their breaking point.</a:t>
            </a:r>
            <a:endParaRPr lang="en-US" sz="1500" dirty="0"/>
          </a:p>
        </p:txBody>
      </p:sp>
    </p:spTree>
  </p:cSld>
  <p:clrMapOvr>
    <a:masterClrMapping/>
  </p:clrMapOvr>
  <p:transition>
    <p:wipe/>
  </p:transition>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649962"/>
            <a:ext cx="7556421" cy="963930"/>
          </a:xfrm>
          <a:prstGeom prst="rect">
            <a:avLst/>
          </a:prstGeom>
          <a:noFill/>
          <a:ln/>
        </p:spPr>
        <p:txBody>
          <a:bodyPr wrap="square" lIns="0" tIns="0" rIns="0" bIns="0" rtlCol="0" anchor="t"/>
          <a:lstStyle/>
          <a:p>
            <a:pPr marL="0" indent="0" algn="l">
              <a:lnSpc>
                <a:spcPts val="3750"/>
              </a:lnSpc>
              <a:buNone/>
            </a:pPr>
            <a:r>
              <a:rPr lang="en-US" sz="3000" dirty="0">
                <a:solidFill>
                  <a:srgbClr val="FFFFFF"/>
                </a:solidFill>
                <a:latin typeface="Roboto Mono Medium" pitchFamily="34" charset="0"/>
                <a:ea typeface="Roboto Mono Medium" pitchFamily="34" charset="-122"/>
                <a:cs typeface="Roboto Mono Medium" pitchFamily="34" charset="-120"/>
              </a:rPr>
              <a:t>How Fuzzing Works: A Step-by-Step Process</a:t>
            </a:r>
            <a:endParaRPr lang="en-US" sz="3000" dirty="0"/>
          </a:p>
        </p:txBody>
      </p:sp>
      <p:pic>
        <p:nvPicPr>
          <p:cNvPr id="4" name="Image 1" descr="preencoded.png"/>
          <p:cNvPicPr>
            <a:picLocks noChangeAspect="1"/>
          </p:cNvPicPr>
          <p:nvPr/>
        </p:nvPicPr>
        <p:blipFill>
          <a:blip r:embed="rId4"/>
          <a:stretch>
            <a:fillRect/>
          </a:stretch>
        </p:blipFill>
        <p:spPr>
          <a:xfrm>
            <a:off x="793790" y="1903095"/>
            <a:ext cx="963930" cy="1419106"/>
          </a:xfrm>
          <a:prstGeom prst="rect">
            <a:avLst/>
          </a:prstGeom>
        </p:spPr>
      </p:pic>
      <p:sp>
        <p:nvSpPr>
          <p:cNvPr id="5" name="Text 1"/>
          <p:cNvSpPr/>
          <p:nvPr/>
        </p:nvSpPr>
        <p:spPr>
          <a:xfrm>
            <a:off x="1950482" y="2095857"/>
            <a:ext cx="2457212" cy="301228"/>
          </a:xfrm>
          <a:prstGeom prst="rect">
            <a:avLst/>
          </a:prstGeom>
          <a:noFill/>
          <a:ln/>
        </p:spPr>
        <p:txBody>
          <a:bodyPr wrap="none" lIns="0" tIns="0" rIns="0" bIns="0" rtlCol="0" anchor="t"/>
          <a:lstStyle/>
          <a:p>
            <a:pPr marL="0" indent="0" algn="l">
              <a:lnSpc>
                <a:spcPts val="2350"/>
              </a:lnSpc>
              <a:buNone/>
            </a:pPr>
            <a:r>
              <a:rPr lang="en-US" sz="1850" dirty="0">
                <a:solidFill>
                  <a:srgbClr val="E5E0DF"/>
                </a:solidFill>
                <a:latin typeface="Roboto Mono Medium" pitchFamily="34" charset="0"/>
                <a:ea typeface="Roboto Mono Medium" pitchFamily="34" charset="-122"/>
                <a:cs typeface="Roboto Mono Medium" pitchFamily="34" charset="-120"/>
              </a:rPr>
              <a:t>Prepare Wordlists</a:t>
            </a:r>
            <a:endParaRPr lang="en-US" sz="1850" dirty="0"/>
          </a:p>
        </p:txBody>
      </p:sp>
      <p:sp>
        <p:nvSpPr>
          <p:cNvPr id="6" name="Text 2"/>
          <p:cNvSpPr/>
          <p:nvPr/>
        </p:nvSpPr>
        <p:spPr>
          <a:xfrm>
            <a:off x="1950482" y="2512695"/>
            <a:ext cx="6399728" cy="616744"/>
          </a:xfrm>
          <a:prstGeom prst="rect">
            <a:avLst/>
          </a:prstGeom>
          <a:noFill/>
          <a:ln/>
        </p:spPr>
        <p:txBody>
          <a:bodyPr wrap="square" lIns="0" tIns="0" rIns="0" bIns="0" rtlCol="0" anchor="t"/>
          <a:lstStyle/>
          <a:p>
            <a:pPr marL="0" indent="0" algn="l">
              <a:lnSpc>
                <a:spcPts val="2400"/>
              </a:lnSpc>
              <a:buNone/>
            </a:pPr>
            <a:r>
              <a:rPr lang="en-US" sz="1500" dirty="0">
                <a:solidFill>
                  <a:srgbClr val="E5E0DF"/>
                </a:solidFill>
                <a:latin typeface="Roboto" pitchFamily="34" charset="0"/>
                <a:ea typeface="Roboto" pitchFamily="34" charset="-122"/>
                <a:cs typeface="Roboto" pitchFamily="34" charset="-120"/>
              </a:rPr>
              <a:t>Generate or select comprehensive dictionaries of potential malicious inputs, attack patterns, and boundary conditions.</a:t>
            </a:r>
            <a:endParaRPr lang="en-US" sz="1500" dirty="0"/>
          </a:p>
        </p:txBody>
      </p:sp>
      <p:pic>
        <p:nvPicPr>
          <p:cNvPr id="7" name="Image 2" descr="preencoded.png"/>
          <p:cNvPicPr>
            <a:picLocks noChangeAspect="1"/>
          </p:cNvPicPr>
          <p:nvPr/>
        </p:nvPicPr>
        <p:blipFill>
          <a:blip r:embed="rId5"/>
          <a:stretch>
            <a:fillRect/>
          </a:stretch>
        </p:blipFill>
        <p:spPr>
          <a:xfrm>
            <a:off x="793790" y="3322201"/>
            <a:ext cx="963930" cy="1419106"/>
          </a:xfrm>
          <a:prstGeom prst="rect">
            <a:avLst/>
          </a:prstGeom>
        </p:spPr>
      </p:pic>
      <p:sp>
        <p:nvSpPr>
          <p:cNvPr id="8" name="Text 3"/>
          <p:cNvSpPr/>
          <p:nvPr/>
        </p:nvSpPr>
        <p:spPr>
          <a:xfrm>
            <a:off x="1950482" y="3514963"/>
            <a:ext cx="2746296" cy="301228"/>
          </a:xfrm>
          <a:prstGeom prst="rect">
            <a:avLst/>
          </a:prstGeom>
          <a:noFill/>
          <a:ln/>
        </p:spPr>
        <p:txBody>
          <a:bodyPr wrap="none" lIns="0" tIns="0" rIns="0" bIns="0" rtlCol="0" anchor="t"/>
          <a:lstStyle/>
          <a:p>
            <a:pPr marL="0" indent="0" algn="l">
              <a:lnSpc>
                <a:spcPts val="2350"/>
              </a:lnSpc>
              <a:buNone/>
            </a:pPr>
            <a:r>
              <a:rPr lang="en-US" sz="1850" dirty="0">
                <a:solidFill>
                  <a:srgbClr val="E5E0DF"/>
                </a:solidFill>
                <a:latin typeface="Roboto Mono Medium" pitchFamily="34" charset="0"/>
                <a:ea typeface="Roboto Mono Medium" pitchFamily="34" charset="-122"/>
                <a:cs typeface="Roboto Mono Medium" pitchFamily="34" charset="-120"/>
              </a:rPr>
              <a:t>Define Placeholders</a:t>
            </a:r>
            <a:endParaRPr lang="en-US" sz="1850" dirty="0"/>
          </a:p>
        </p:txBody>
      </p:sp>
      <p:sp>
        <p:nvSpPr>
          <p:cNvPr id="9" name="Text 4"/>
          <p:cNvSpPr/>
          <p:nvPr/>
        </p:nvSpPr>
        <p:spPr>
          <a:xfrm>
            <a:off x="1950482" y="3931801"/>
            <a:ext cx="6399728" cy="616744"/>
          </a:xfrm>
          <a:prstGeom prst="rect">
            <a:avLst/>
          </a:prstGeom>
          <a:noFill/>
          <a:ln/>
        </p:spPr>
        <p:txBody>
          <a:bodyPr wrap="square" lIns="0" tIns="0" rIns="0" bIns="0" rtlCol="0" anchor="t"/>
          <a:lstStyle/>
          <a:p>
            <a:pPr marL="0" indent="0" algn="l">
              <a:lnSpc>
                <a:spcPts val="2400"/>
              </a:lnSpc>
              <a:buNone/>
            </a:pPr>
            <a:r>
              <a:rPr lang="en-US" sz="1500" dirty="0">
                <a:solidFill>
                  <a:srgbClr val="E5E0DF"/>
                </a:solidFill>
                <a:latin typeface="Roboto" pitchFamily="34" charset="0"/>
                <a:ea typeface="Roboto" pitchFamily="34" charset="-122"/>
                <a:cs typeface="Roboto" pitchFamily="34" charset="-120"/>
              </a:rPr>
              <a:t>Identify specific input points within the application (e.g., 'FUZZ', 'INJECT_HERE') where test data will be programmatically injected.</a:t>
            </a:r>
            <a:endParaRPr lang="en-US" sz="1500" dirty="0"/>
          </a:p>
        </p:txBody>
      </p:sp>
      <p:pic>
        <p:nvPicPr>
          <p:cNvPr id="10" name="Image 3" descr="preencoded.png"/>
          <p:cNvPicPr>
            <a:picLocks noChangeAspect="1"/>
          </p:cNvPicPr>
          <p:nvPr/>
        </p:nvPicPr>
        <p:blipFill>
          <a:blip r:embed="rId6"/>
          <a:stretch>
            <a:fillRect/>
          </a:stretch>
        </p:blipFill>
        <p:spPr>
          <a:xfrm>
            <a:off x="793790" y="4741307"/>
            <a:ext cx="963930" cy="1419106"/>
          </a:xfrm>
          <a:prstGeom prst="rect">
            <a:avLst/>
          </a:prstGeom>
        </p:spPr>
      </p:pic>
      <p:sp>
        <p:nvSpPr>
          <p:cNvPr id="11" name="Text 5"/>
          <p:cNvSpPr/>
          <p:nvPr/>
        </p:nvSpPr>
        <p:spPr>
          <a:xfrm>
            <a:off x="1950482" y="4934069"/>
            <a:ext cx="2601754" cy="301228"/>
          </a:xfrm>
          <a:prstGeom prst="rect">
            <a:avLst/>
          </a:prstGeom>
          <a:noFill/>
          <a:ln/>
        </p:spPr>
        <p:txBody>
          <a:bodyPr wrap="none" lIns="0" tIns="0" rIns="0" bIns="0" rtlCol="0" anchor="t"/>
          <a:lstStyle/>
          <a:p>
            <a:pPr marL="0" indent="0" algn="l">
              <a:lnSpc>
                <a:spcPts val="2350"/>
              </a:lnSpc>
              <a:buNone/>
            </a:pPr>
            <a:r>
              <a:rPr lang="en-US" sz="1850" dirty="0">
                <a:solidFill>
                  <a:srgbClr val="E5E0DF"/>
                </a:solidFill>
                <a:latin typeface="Roboto Mono Medium" pitchFamily="34" charset="0"/>
                <a:ea typeface="Roboto Mono Medium" pitchFamily="34" charset="-122"/>
                <a:cs typeface="Roboto Mono Medium" pitchFamily="34" charset="-120"/>
              </a:rPr>
              <a:t>Inject Test Inputs</a:t>
            </a:r>
            <a:endParaRPr lang="en-US" sz="1850" dirty="0"/>
          </a:p>
        </p:txBody>
      </p:sp>
      <p:sp>
        <p:nvSpPr>
          <p:cNvPr id="12" name="Text 6"/>
          <p:cNvSpPr/>
          <p:nvPr/>
        </p:nvSpPr>
        <p:spPr>
          <a:xfrm>
            <a:off x="1950482" y="5350907"/>
            <a:ext cx="6399728" cy="616744"/>
          </a:xfrm>
          <a:prstGeom prst="rect">
            <a:avLst/>
          </a:prstGeom>
          <a:noFill/>
          <a:ln/>
        </p:spPr>
        <p:txBody>
          <a:bodyPr wrap="square" lIns="0" tIns="0" rIns="0" bIns="0" rtlCol="0" anchor="t"/>
          <a:lstStyle/>
          <a:p>
            <a:pPr marL="0" indent="0" algn="l">
              <a:lnSpc>
                <a:spcPts val="2400"/>
              </a:lnSpc>
              <a:buNone/>
            </a:pPr>
            <a:r>
              <a:rPr lang="en-US" sz="1500" dirty="0">
                <a:solidFill>
                  <a:srgbClr val="E5E0DF"/>
                </a:solidFill>
                <a:latin typeface="Roboto" pitchFamily="34" charset="0"/>
                <a:ea typeface="Roboto" pitchFamily="34" charset="-122"/>
                <a:cs typeface="Roboto" pitchFamily="34" charset="-120"/>
              </a:rPr>
              <a:t>Automatically replace the defined placeholders with each item from the prepared wordlists, systematically bombarding the target.</a:t>
            </a:r>
            <a:endParaRPr lang="en-US" sz="1500" dirty="0"/>
          </a:p>
        </p:txBody>
      </p:sp>
      <p:pic>
        <p:nvPicPr>
          <p:cNvPr id="13" name="Image 4" descr="preencoded.png"/>
          <p:cNvPicPr>
            <a:picLocks noChangeAspect="1"/>
          </p:cNvPicPr>
          <p:nvPr/>
        </p:nvPicPr>
        <p:blipFill>
          <a:blip r:embed="rId7"/>
          <a:stretch>
            <a:fillRect/>
          </a:stretch>
        </p:blipFill>
        <p:spPr>
          <a:xfrm>
            <a:off x="793790" y="6160413"/>
            <a:ext cx="963930" cy="1419106"/>
          </a:xfrm>
          <a:prstGeom prst="rect">
            <a:avLst/>
          </a:prstGeom>
        </p:spPr>
      </p:pic>
      <p:sp>
        <p:nvSpPr>
          <p:cNvPr id="14" name="Text 7"/>
          <p:cNvSpPr/>
          <p:nvPr/>
        </p:nvSpPr>
        <p:spPr>
          <a:xfrm>
            <a:off x="1950482" y="6353175"/>
            <a:ext cx="2457212" cy="301228"/>
          </a:xfrm>
          <a:prstGeom prst="rect">
            <a:avLst/>
          </a:prstGeom>
          <a:noFill/>
          <a:ln/>
        </p:spPr>
        <p:txBody>
          <a:bodyPr wrap="none" lIns="0" tIns="0" rIns="0" bIns="0" rtlCol="0" anchor="t"/>
          <a:lstStyle/>
          <a:p>
            <a:pPr marL="0" indent="0" algn="l">
              <a:lnSpc>
                <a:spcPts val="2350"/>
              </a:lnSpc>
              <a:buNone/>
            </a:pPr>
            <a:r>
              <a:rPr lang="en-US" sz="1850" dirty="0">
                <a:solidFill>
                  <a:srgbClr val="E5E0DF"/>
                </a:solidFill>
                <a:latin typeface="Roboto Mono Medium" pitchFamily="34" charset="0"/>
                <a:ea typeface="Roboto Mono Medium" pitchFamily="34" charset="-122"/>
                <a:cs typeface="Roboto Mono Medium" pitchFamily="34" charset="-120"/>
              </a:rPr>
              <a:t>Monitor Responses</a:t>
            </a:r>
            <a:endParaRPr lang="en-US" sz="1850" dirty="0"/>
          </a:p>
        </p:txBody>
      </p:sp>
      <p:sp>
        <p:nvSpPr>
          <p:cNvPr id="15" name="Text 8"/>
          <p:cNvSpPr/>
          <p:nvPr/>
        </p:nvSpPr>
        <p:spPr>
          <a:xfrm>
            <a:off x="1950482" y="6770013"/>
            <a:ext cx="6399728" cy="616744"/>
          </a:xfrm>
          <a:prstGeom prst="rect">
            <a:avLst/>
          </a:prstGeom>
          <a:noFill/>
          <a:ln/>
        </p:spPr>
        <p:txBody>
          <a:bodyPr wrap="square" lIns="0" tIns="0" rIns="0" bIns="0" rtlCol="0" anchor="t"/>
          <a:lstStyle/>
          <a:p>
            <a:pPr marL="0" indent="0" algn="l">
              <a:lnSpc>
                <a:spcPts val="2400"/>
              </a:lnSpc>
              <a:buNone/>
            </a:pPr>
            <a:r>
              <a:rPr lang="en-US" sz="1500" dirty="0">
                <a:solidFill>
                  <a:srgbClr val="E5E0DF"/>
                </a:solidFill>
                <a:latin typeface="Roboto" pitchFamily="34" charset="0"/>
                <a:ea typeface="Roboto" pitchFamily="34" charset="-122"/>
                <a:cs typeface="Roboto" pitchFamily="34" charset="-120"/>
              </a:rPr>
              <a:t>Analyze server responses, HTTP status codes, error messages, and application behavior for any anomalies indicating a vulnerability.</a:t>
            </a:r>
            <a:endParaRPr lang="en-US" sz="1500" dirty="0"/>
          </a:p>
        </p:txBody>
      </p:sp>
    </p:spTree>
  </p:cSld>
  <p:clrMapOvr>
    <a:masterClrMapping/>
  </p:clrMapOvr>
  <p:transition>
    <p:wipe/>
  </p:transition>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1043226"/>
            <a:ext cx="12518946" cy="566976"/>
          </a:xfrm>
          <a:prstGeom prst="rect">
            <a:avLst/>
          </a:prstGeom>
          <a:noFill/>
          <a:ln/>
        </p:spPr>
        <p:txBody>
          <a:bodyPr wrap="none" lIns="0" tIns="0" rIns="0" bIns="0" rtlCol="0" anchor="t"/>
          <a:lstStyle/>
          <a:p>
            <a:pPr>
              <a:lnSpc>
                <a:spcPts val="4450"/>
              </a:lnSpc>
            </a:pPr>
            <a:r>
              <a:rPr lang="en-US" sz="3550" dirty="0">
                <a:solidFill>
                  <a:srgbClr val="FFFFFF"/>
                </a:solidFill>
                <a:latin typeface="Roboto Mono Medium"/>
                <a:ea typeface="Roboto Mono Medium"/>
                <a:cs typeface="Roboto Mono Medium" pitchFamily="34" charset="-120"/>
              </a:rPr>
              <a:t>Examples of Fuzzing &amp; Their Applications</a:t>
            </a:r>
            <a:endParaRPr lang="en-US" sz="3550" dirty="0">
              <a:latin typeface="Calibri"/>
              <a:ea typeface="Calibri"/>
              <a:cs typeface="Calibri"/>
            </a:endParaRPr>
          </a:p>
        </p:txBody>
      </p:sp>
      <p:sp>
        <p:nvSpPr>
          <p:cNvPr id="3" name="Shape 1"/>
          <p:cNvSpPr/>
          <p:nvPr/>
        </p:nvSpPr>
        <p:spPr>
          <a:xfrm>
            <a:off x="793790" y="2063829"/>
            <a:ext cx="4196358" cy="5122545"/>
          </a:xfrm>
          <a:prstGeom prst="roundRect">
            <a:avLst>
              <a:gd name="adj" fmla="val 3486"/>
            </a:avLst>
          </a:prstGeom>
          <a:solidFill>
            <a:srgbClr val="212121"/>
          </a:solidFill>
          <a:ln w="30480">
            <a:solidFill>
              <a:srgbClr val="595959"/>
            </a:solidFill>
            <a:prstDash val="solid"/>
          </a:ln>
        </p:spPr>
      </p:sp>
      <p:sp>
        <p:nvSpPr>
          <p:cNvPr id="4" name="Shape 2"/>
          <p:cNvSpPr/>
          <p:nvPr/>
        </p:nvSpPr>
        <p:spPr>
          <a:xfrm>
            <a:off x="763310" y="2063829"/>
            <a:ext cx="121920" cy="5122545"/>
          </a:xfrm>
          <a:prstGeom prst="roundRect">
            <a:avLst>
              <a:gd name="adj" fmla="val 27907"/>
            </a:avLst>
          </a:prstGeom>
          <a:solidFill>
            <a:srgbClr val="DCFF50"/>
          </a:solidFill>
          <a:ln/>
        </p:spPr>
      </p:sp>
      <p:sp>
        <p:nvSpPr>
          <p:cNvPr id="5" name="Text 3"/>
          <p:cNvSpPr/>
          <p:nvPr/>
        </p:nvSpPr>
        <p:spPr>
          <a:xfrm>
            <a:off x="1142524" y="2321123"/>
            <a:ext cx="3590330" cy="708660"/>
          </a:xfrm>
          <a:prstGeom prst="rect">
            <a:avLst/>
          </a:prstGeom>
          <a:noFill/>
          <a:ln/>
        </p:spPr>
        <p:txBody>
          <a:bodyPr wrap="square" lIns="0" tIns="0" rIns="0" bIns="0" rtlCol="0" anchor="t"/>
          <a:lstStyle/>
          <a:p>
            <a:pPr marL="0" indent="0" algn="l">
              <a:lnSpc>
                <a:spcPts val="2750"/>
              </a:lnSpc>
              <a:buNone/>
            </a:pPr>
            <a:r>
              <a:rPr lang="en-US" sz="2200" dirty="0">
                <a:solidFill>
                  <a:srgbClr val="E5E0DF"/>
                </a:solidFill>
                <a:latin typeface="Roboto Mono Medium" pitchFamily="34" charset="0"/>
                <a:ea typeface="Roboto Mono Medium" pitchFamily="34" charset="-122"/>
                <a:cs typeface="Roboto Mono Medium" pitchFamily="34" charset="-120"/>
              </a:rPr>
              <a:t>Directory &amp; File Fuzzing</a:t>
            </a:r>
            <a:endParaRPr lang="en-US" sz="2200" dirty="0"/>
          </a:p>
        </p:txBody>
      </p:sp>
      <p:sp>
        <p:nvSpPr>
          <p:cNvPr id="7" name="Text 5"/>
          <p:cNvSpPr/>
          <p:nvPr/>
        </p:nvSpPr>
        <p:spPr>
          <a:xfrm>
            <a:off x="1142524" y="3321754"/>
            <a:ext cx="3590330" cy="3855901"/>
          </a:xfrm>
          <a:prstGeom prst="rect">
            <a:avLst/>
          </a:prstGeom>
          <a:noFill/>
          <a:ln/>
        </p:spPr>
        <p:txBody>
          <a:bodyPr wrap="square" lIns="0" tIns="0" rIns="0" bIns="0" rtlCol="0" anchor="t"/>
          <a:lstStyle/>
          <a:p>
            <a:pPr>
              <a:lnSpc>
                <a:spcPts val="2850"/>
              </a:lnSpc>
            </a:pPr>
            <a:r>
              <a:rPr lang="en-US" sz="1750" dirty="0">
                <a:solidFill>
                  <a:srgbClr val="E5E0DF"/>
                </a:solidFill>
                <a:latin typeface="Roboto"/>
                <a:ea typeface="Roboto"/>
                <a:cs typeface="Roboto"/>
              </a:rPr>
              <a:t>These tools automate the process of testing large wordlists against web servers to discover hidden directories, files, and misconfigured paths that might expose sensitive information or entry points.</a:t>
            </a:r>
          </a:p>
          <a:p>
            <a:pPr>
              <a:lnSpc>
                <a:spcPts val="2850"/>
              </a:lnSpc>
            </a:pPr>
            <a:r>
              <a:rPr lang="en-US" sz="1750" dirty="0">
                <a:solidFill>
                  <a:schemeClr val="bg1"/>
                </a:solidFill>
                <a:latin typeface="Roboto"/>
                <a:ea typeface="Roboto"/>
                <a:cs typeface="Roboto"/>
              </a:rPr>
              <a:t>Example on file Fuzzing: </a:t>
            </a:r>
          </a:p>
          <a:p>
            <a:pPr>
              <a:lnSpc>
                <a:spcPts val="2850"/>
              </a:lnSpc>
            </a:pPr>
            <a:r>
              <a:rPr lang="en-US" sz="1750" b="1" dirty="0">
                <a:solidFill>
                  <a:schemeClr val="bg1"/>
                </a:solidFill>
                <a:latin typeface="Roboto"/>
                <a:ea typeface="Roboto"/>
                <a:cs typeface="Roboto"/>
              </a:rPr>
              <a:t>robots.txt, </a:t>
            </a:r>
            <a:r>
              <a:rPr lang="en-US" sz="1750" b="1" dirty="0">
                <a:solidFill>
                  <a:schemeClr val="bg1"/>
                </a:solidFill>
                <a:ea typeface="+mn-lt"/>
                <a:cs typeface="+mn-lt"/>
              </a:rPr>
              <a:t>.env</a:t>
            </a:r>
            <a:endParaRPr lang="en-US" b="1">
              <a:solidFill>
                <a:schemeClr val="bg1"/>
              </a:solidFill>
              <a:ea typeface="Calibri"/>
              <a:cs typeface="Calibri"/>
            </a:endParaRPr>
          </a:p>
          <a:p>
            <a:pPr>
              <a:lnSpc>
                <a:spcPts val="2850"/>
              </a:lnSpc>
            </a:pPr>
            <a:r>
              <a:rPr lang="en-US" sz="1750" dirty="0">
                <a:solidFill>
                  <a:schemeClr val="bg1"/>
                </a:solidFill>
                <a:latin typeface="Roboto"/>
                <a:ea typeface="Roboto"/>
                <a:cs typeface="Roboto"/>
              </a:rPr>
              <a:t>Example on directory Fuzzing: </a:t>
            </a:r>
          </a:p>
          <a:p>
            <a:pPr>
              <a:lnSpc>
                <a:spcPts val="2850"/>
              </a:lnSpc>
            </a:pPr>
            <a:r>
              <a:rPr lang="en-US" sz="1750" b="1" dirty="0">
                <a:solidFill>
                  <a:schemeClr val="bg1"/>
                </a:solidFill>
                <a:latin typeface="Roboto"/>
                <a:ea typeface="Roboto"/>
                <a:cs typeface="Roboto"/>
              </a:rPr>
              <a:t>/admin, /</a:t>
            </a:r>
            <a:r>
              <a:rPr lang="en-US" sz="1750" b="1" dirty="0">
                <a:solidFill>
                  <a:schemeClr val="bg1"/>
                </a:solidFill>
                <a:ea typeface="+mn-lt"/>
                <a:cs typeface="+mn-lt"/>
              </a:rPr>
              <a:t>backup</a:t>
            </a:r>
          </a:p>
          <a:p>
            <a:pPr>
              <a:lnSpc>
                <a:spcPts val="2850"/>
              </a:lnSpc>
            </a:pPr>
            <a:endParaRPr lang="en-US" sz="1750" dirty="0">
              <a:solidFill>
                <a:srgbClr val="FFFFFF"/>
              </a:solidFill>
              <a:latin typeface="Roboto"/>
              <a:ea typeface="Roboto"/>
              <a:cs typeface="Roboto"/>
            </a:endParaRPr>
          </a:p>
          <a:p>
            <a:pPr>
              <a:lnSpc>
                <a:spcPts val="2850"/>
              </a:lnSpc>
            </a:pPr>
            <a:endParaRPr lang="en-US" sz="1750" dirty="0">
              <a:solidFill>
                <a:srgbClr val="000000"/>
              </a:solidFill>
              <a:latin typeface="Roboto"/>
              <a:ea typeface="Roboto"/>
              <a:cs typeface="Roboto"/>
            </a:endParaRPr>
          </a:p>
          <a:p>
            <a:pPr>
              <a:lnSpc>
                <a:spcPts val="2850"/>
              </a:lnSpc>
            </a:pPr>
            <a:br>
              <a:rPr lang="en-US" sz="1750" dirty="0">
                <a:solidFill>
                  <a:srgbClr val="E5E0DF"/>
                </a:solidFill>
                <a:latin typeface="Roboto"/>
                <a:ea typeface="Roboto"/>
                <a:cs typeface="Roboto"/>
              </a:rPr>
            </a:br>
            <a:endParaRPr lang="en-US" sz="1750">
              <a:solidFill>
                <a:srgbClr val="E5E0DF"/>
              </a:solidFill>
              <a:latin typeface="Roboto"/>
              <a:ea typeface="Roboto"/>
              <a:cs typeface="Roboto"/>
            </a:endParaRPr>
          </a:p>
          <a:p>
            <a:pPr>
              <a:lnSpc>
                <a:spcPts val="2850"/>
              </a:lnSpc>
            </a:pPr>
            <a:br>
              <a:rPr lang="en-US" sz="1750" dirty="0">
                <a:latin typeface="Roboto"/>
                <a:ea typeface="Roboto"/>
                <a:cs typeface="Roboto"/>
              </a:rPr>
            </a:br>
            <a:endParaRPr lang="en-US" sz="1750">
              <a:ea typeface="Calibri"/>
              <a:cs typeface="Calibri"/>
            </a:endParaRPr>
          </a:p>
        </p:txBody>
      </p:sp>
      <p:sp>
        <p:nvSpPr>
          <p:cNvPr id="8" name="Shape 6"/>
          <p:cNvSpPr/>
          <p:nvPr/>
        </p:nvSpPr>
        <p:spPr>
          <a:xfrm>
            <a:off x="5216962" y="2063829"/>
            <a:ext cx="4196358" cy="5122545"/>
          </a:xfrm>
          <a:prstGeom prst="roundRect">
            <a:avLst>
              <a:gd name="adj" fmla="val 3486"/>
            </a:avLst>
          </a:prstGeom>
          <a:solidFill>
            <a:srgbClr val="212121"/>
          </a:solidFill>
          <a:ln w="30480">
            <a:solidFill>
              <a:srgbClr val="595959"/>
            </a:solidFill>
            <a:prstDash val="solid"/>
          </a:ln>
        </p:spPr>
      </p:sp>
      <p:sp>
        <p:nvSpPr>
          <p:cNvPr id="9" name="Shape 7"/>
          <p:cNvSpPr/>
          <p:nvPr/>
        </p:nvSpPr>
        <p:spPr>
          <a:xfrm>
            <a:off x="5186482" y="2063829"/>
            <a:ext cx="121920" cy="5122545"/>
          </a:xfrm>
          <a:prstGeom prst="roundRect">
            <a:avLst>
              <a:gd name="adj" fmla="val 27907"/>
            </a:avLst>
          </a:prstGeom>
          <a:solidFill>
            <a:srgbClr val="DCFF50"/>
          </a:solidFill>
          <a:ln/>
        </p:spPr>
      </p:sp>
      <p:sp>
        <p:nvSpPr>
          <p:cNvPr id="10" name="Text 8"/>
          <p:cNvSpPr/>
          <p:nvPr/>
        </p:nvSpPr>
        <p:spPr>
          <a:xfrm>
            <a:off x="5565696" y="2321123"/>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E5E0DF"/>
                </a:solidFill>
                <a:latin typeface="Roboto Mono Medium" pitchFamily="34" charset="0"/>
                <a:ea typeface="Roboto Mono Medium" pitchFamily="34" charset="-122"/>
                <a:cs typeface="Roboto Mono Medium" pitchFamily="34" charset="-120"/>
              </a:rPr>
              <a:t>Password Fuzzing</a:t>
            </a:r>
            <a:endParaRPr lang="en-US" sz="2200" dirty="0"/>
          </a:p>
        </p:txBody>
      </p:sp>
      <p:sp>
        <p:nvSpPr>
          <p:cNvPr id="12" name="Text 10"/>
          <p:cNvSpPr/>
          <p:nvPr/>
        </p:nvSpPr>
        <p:spPr>
          <a:xfrm>
            <a:off x="5565696" y="3318153"/>
            <a:ext cx="3590330" cy="2177415"/>
          </a:xfrm>
          <a:prstGeom prst="rect">
            <a:avLst/>
          </a:prstGeom>
          <a:noFill/>
          <a:ln/>
        </p:spPr>
        <p:txBody>
          <a:bodyPr wrap="square" lIns="0" tIns="0" rIns="0" bIns="0" rtlCol="0" anchor="t"/>
          <a:lstStyle/>
          <a:p>
            <a:pPr>
              <a:lnSpc>
                <a:spcPts val="2850"/>
              </a:lnSpc>
            </a:pPr>
            <a:r>
              <a:rPr lang="en-US" sz="1750" dirty="0">
                <a:solidFill>
                  <a:srgbClr val="E5E0DF"/>
                </a:solidFill>
                <a:latin typeface="Roboto"/>
                <a:ea typeface="Roboto"/>
                <a:cs typeface="Roboto"/>
              </a:rPr>
              <a:t>By attempting numerous username-password combinations, to detect weak, default, or easily guessable login credentials, which are common points of compromise.</a:t>
            </a:r>
            <a:endParaRPr lang="en-US" sz="1750" dirty="0">
              <a:latin typeface="Roboto"/>
              <a:ea typeface="Roboto"/>
              <a:cs typeface="Roboto"/>
            </a:endParaRPr>
          </a:p>
        </p:txBody>
      </p:sp>
      <p:sp>
        <p:nvSpPr>
          <p:cNvPr id="13" name="Shape 11"/>
          <p:cNvSpPr/>
          <p:nvPr/>
        </p:nvSpPr>
        <p:spPr>
          <a:xfrm>
            <a:off x="9640133" y="2063829"/>
            <a:ext cx="4196358" cy="5122545"/>
          </a:xfrm>
          <a:prstGeom prst="roundRect">
            <a:avLst>
              <a:gd name="adj" fmla="val 3486"/>
            </a:avLst>
          </a:prstGeom>
          <a:solidFill>
            <a:srgbClr val="212121"/>
          </a:solidFill>
          <a:ln w="30480">
            <a:solidFill>
              <a:srgbClr val="595959"/>
            </a:solidFill>
            <a:prstDash val="solid"/>
          </a:ln>
        </p:spPr>
      </p:sp>
      <p:sp>
        <p:nvSpPr>
          <p:cNvPr id="14" name="Shape 12"/>
          <p:cNvSpPr/>
          <p:nvPr/>
        </p:nvSpPr>
        <p:spPr>
          <a:xfrm>
            <a:off x="9609653" y="2063829"/>
            <a:ext cx="121920" cy="5122545"/>
          </a:xfrm>
          <a:prstGeom prst="roundRect">
            <a:avLst>
              <a:gd name="adj" fmla="val 27907"/>
            </a:avLst>
          </a:prstGeom>
          <a:solidFill>
            <a:srgbClr val="DCFF50"/>
          </a:solidFill>
          <a:ln/>
        </p:spPr>
      </p:sp>
      <p:sp>
        <p:nvSpPr>
          <p:cNvPr id="15" name="Text 13"/>
          <p:cNvSpPr/>
          <p:nvPr/>
        </p:nvSpPr>
        <p:spPr>
          <a:xfrm>
            <a:off x="9988868" y="2321123"/>
            <a:ext cx="3590330" cy="828597"/>
          </a:xfrm>
          <a:prstGeom prst="rect">
            <a:avLst/>
          </a:prstGeom>
          <a:noFill/>
          <a:ln/>
        </p:spPr>
        <p:txBody>
          <a:bodyPr wrap="square" lIns="0" tIns="0" rIns="0" bIns="0" rtlCol="0" anchor="t"/>
          <a:lstStyle/>
          <a:p>
            <a:pPr>
              <a:lnSpc>
                <a:spcPts val="2750"/>
              </a:lnSpc>
            </a:pPr>
            <a:r>
              <a:rPr lang="en-US" sz="2200" dirty="0">
                <a:solidFill>
                  <a:srgbClr val="E5E0DF"/>
                </a:solidFill>
                <a:latin typeface="Roboto Mono Medium"/>
                <a:ea typeface="Roboto Mono Medium"/>
                <a:cs typeface="Roboto Mono Medium" pitchFamily="34" charset="-120"/>
              </a:rPr>
              <a:t>Common </a:t>
            </a:r>
            <a:r>
              <a:rPr lang="en-US" sz="2200">
                <a:solidFill>
                  <a:srgbClr val="E5E0DF"/>
                </a:solidFill>
                <a:latin typeface="Roboto Mono Medium"/>
                <a:ea typeface="Roboto Mono Medium"/>
                <a:cs typeface="Roboto Mono Medium" pitchFamily="34" charset="-120"/>
              </a:rPr>
              <a:t>Vulnerabilities </a:t>
            </a:r>
            <a:endParaRPr lang="en-US" sz="2200">
              <a:solidFill>
                <a:srgbClr val="E5E0DF"/>
              </a:solidFill>
              <a:latin typeface="Roboto Mono Medium"/>
              <a:ea typeface="Roboto Mono Medium"/>
              <a:cs typeface="Calibri"/>
            </a:endParaRPr>
          </a:p>
        </p:txBody>
      </p:sp>
      <p:sp>
        <p:nvSpPr>
          <p:cNvPr id="17" name="Text 15"/>
          <p:cNvSpPr/>
          <p:nvPr/>
        </p:nvSpPr>
        <p:spPr>
          <a:xfrm>
            <a:off x="9988868" y="3323698"/>
            <a:ext cx="3590330" cy="2177415"/>
          </a:xfrm>
          <a:prstGeom prst="rect">
            <a:avLst/>
          </a:prstGeom>
          <a:noFill/>
          <a:ln/>
        </p:spPr>
        <p:txBody>
          <a:bodyPr wrap="square" lIns="0" tIns="0" rIns="0" bIns="0" rtlCol="0" anchor="t"/>
          <a:lstStyle/>
          <a:p>
            <a:pPr>
              <a:lnSpc>
                <a:spcPts val="2850"/>
              </a:lnSpc>
            </a:pPr>
            <a:r>
              <a:rPr lang="en-US" sz="1750" dirty="0">
                <a:solidFill>
                  <a:srgbClr val="E5E0DF"/>
                </a:solidFill>
                <a:latin typeface="Roboto"/>
                <a:ea typeface="Roboto"/>
                <a:cs typeface="Roboto"/>
              </a:rPr>
              <a:t>Fuzzing and inject crafted payloads into various input fields to uncover prevalent vulnerabilities like Command Injection, Local File Inclusion (LFI), and SQL Injection.</a:t>
            </a:r>
            <a:endParaRPr lang="en-US" sz="1750" dirty="0">
              <a:latin typeface="Roboto"/>
              <a:ea typeface="Roboto"/>
              <a:cs typeface="Roboto"/>
            </a:endParaRPr>
          </a:p>
        </p:txBody>
      </p:sp>
      <p:sp>
        <p:nvSpPr>
          <p:cNvPr id="18" name="TextBox 26">
            <a:extLst>
              <a:ext uri="{FF2B5EF4-FFF2-40B4-BE49-F238E27FC236}">
                <a16:creationId xmlns:a16="http://schemas.microsoft.com/office/drawing/2014/main" id="{C2E35733-9A79-E55E-48D8-070CDCFE0804}"/>
              </a:ext>
            </a:extLst>
          </p:cNvPr>
          <p:cNvSpPr txBox="1"/>
          <p:nvPr/>
        </p:nvSpPr>
        <p:spPr>
          <a:xfrm>
            <a:off x="11906958" y="7529830"/>
            <a:ext cx="2730067" cy="702964"/>
          </a:xfrm>
          <a:prstGeom prst="rect">
            <a:avLst/>
          </a:prstGeom>
          <a:solidFill>
            <a:schemeClr val="tx1">
              <a:lumMod val="85000"/>
              <a:lumOff val="15000"/>
            </a:schemeClr>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endParaRPr lang="en-US" dirty="0">
              <a:solidFill>
                <a:schemeClr val="bg1"/>
              </a:solidFill>
              <a:ea typeface="Calibri"/>
              <a:cs typeface="Calibri"/>
            </a:endParaRPr>
          </a:p>
        </p:txBody>
      </p:sp>
    </p:spTree>
  </p:cSld>
  <p:clrMapOvr>
    <a:masterClrMapping/>
  </p:clrMapOvr>
  <p:transition>
    <p:wipe/>
  </p:transition>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721162"/>
            <a:ext cx="7556421" cy="1077516"/>
          </a:xfrm>
          <a:prstGeom prst="rect">
            <a:avLst/>
          </a:prstGeom>
          <a:noFill/>
          <a:ln/>
        </p:spPr>
        <p:txBody>
          <a:bodyPr wrap="square" lIns="0" tIns="0" rIns="0" bIns="0" rtlCol="0" anchor="t"/>
          <a:lstStyle/>
          <a:p>
            <a:pPr marL="0" indent="0" algn="l">
              <a:lnSpc>
                <a:spcPts val="4200"/>
              </a:lnSpc>
              <a:buNone/>
            </a:pPr>
            <a:r>
              <a:rPr lang="en-US" sz="3350" dirty="0">
                <a:solidFill>
                  <a:srgbClr val="FFFFFF"/>
                </a:solidFill>
                <a:latin typeface="Roboto Mono Medium" pitchFamily="34" charset="0"/>
                <a:ea typeface="Roboto Mono Medium" pitchFamily="34" charset="-122"/>
                <a:cs typeface="Roboto Mono Medium" pitchFamily="34" charset="-120"/>
              </a:rPr>
              <a:t>Understanding Command Injection</a:t>
            </a:r>
            <a:endParaRPr lang="en-US" sz="3350" dirty="0"/>
          </a:p>
        </p:txBody>
      </p:sp>
      <p:sp>
        <p:nvSpPr>
          <p:cNvPr id="4" name="Text 1"/>
          <p:cNvSpPr/>
          <p:nvPr/>
        </p:nvSpPr>
        <p:spPr>
          <a:xfrm>
            <a:off x="793790" y="2121813"/>
            <a:ext cx="7556421" cy="1034415"/>
          </a:xfrm>
          <a:prstGeom prst="rect">
            <a:avLst/>
          </a:prstGeom>
          <a:noFill/>
          <a:ln/>
        </p:spPr>
        <p:txBody>
          <a:bodyPr wrap="square" lIns="0" tIns="0" rIns="0" bIns="0" rtlCol="0" anchor="t"/>
          <a:lstStyle/>
          <a:p>
            <a:pPr marL="0" indent="0" algn="l">
              <a:lnSpc>
                <a:spcPts val="2700"/>
              </a:lnSpc>
              <a:buNone/>
            </a:pPr>
            <a:r>
              <a:rPr lang="en-US" sz="1650" dirty="0">
                <a:solidFill>
                  <a:srgbClr val="E5E0DF"/>
                </a:solidFill>
                <a:latin typeface="Roboto" pitchFamily="34" charset="0"/>
                <a:ea typeface="Roboto" pitchFamily="34" charset="-122"/>
                <a:cs typeface="Roboto" pitchFamily="34" charset="-120"/>
              </a:rPr>
              <a:t>Command Injection is a critical vulnerability that enables an attacker to execute arbitrary operating system commands on the host server where the application is running.</a:t>
            </a:r>
            <a:endParaRPr lang="en-US" sz="1650" dirty="0"/>
          </a:p>
        </p:txBody>
      </p:sp>
      <p:sp>
        <p:nvSpPr>
          <p:cNvPr id="5" name="Text 2"/>
          <p:cNvSpPr/>
          <p:nvPr/>
        </p:nvSpPr>
        <p:spPr>
          <a:xfrm>
            <a:off x="793790" y="3398639"/>
            <a:ext cx="7556421" cy="1034415"/>
          </a:xfrm>
          <a:prstGeom prst="rect">
            <a:avLst/>
          </a:prstGeom>
          <a:noFill/>
          <a:ln/>
        </p:spPr>
        <p:txBody>
          <a:bodyPr wrap="square" lIns="0" tIns="0" rIns="0" bIns="0" rtlCol="0" anchor="t"/>
          <a:lstStyle/>
          <a:p>
            <a:pPr marL="0" indent="0" algn="l">
              <a:lnSpc>
                <a:spcPts val="2700"/>
              </a:lnSpc>
              <a:buNone/>
            </a:pPr>
            <a:r>
              <a:rPr lang="en-US" sz="1650" dirty="0">
                <a:solidFill>
                  <a:srgbClr val="E5E0DF"/>
                </a:solidFill>
                <a:latin typeface="Roboto" pitchFamily="34" charset="0"/>
                <a:ea typeface="Roboto" pitchFamily="34" charset="-122"/>
                <a:cs typeface="Roboto" pitchFamily="34" charset="-120"/>
              </a:rPr>
              <a:t>This occurs when an application insufficiently sanitizes user-supplied input, directly passing it to a system shell. This allows an attacker to append or inject malicious commands that the server will then execute.</a:t>
            </a:r>
            <a:endParaRPr lang="en-US" sz="1650" dirty="0"/>
          </a:p>
        </p:txBody>
      </p:sp>
      <p:sp>
        <p:nvSpPr>
          <p:cNvPr id="6" name="Text 3"/>
          <p:cNvSpPr/>
          <p:nvPr/>
        </p:nvSpPr>
        <p:spPr>
          <a:xfrm>
            <a:off x="1116925" y="4998601"/>
            <a:ext cx="2693551" cy="336590"/>
          </a:xfrm>
          <a:prstGeom prst="rect">
            <a:avLst/>
          </a:prstGeom>
          <a:noFill/>
          <a:ln/>
        </p:spPr>
        <p:txBody>
          <a:bodyPr wrap="none" lIns="0" tIns="0" rIns="0" bIns="0" rtlCol="0" anchor="t"/>
          <a:lstStyle/>
          <a:p>
            <a:pPr marL="0" indent="0" algn="l">
              <a:lnSpc>
                <a:spcPts val="2650"/>
              </a:lnSpc>
              <a:buNone/>
            </a:pPr>
            <a:r>
              <a:rPr lang="en-US" sz="2100" dirty="0">
                <a:solidFill>
                  <a:srgbClr val="FFFFFF"/>
                </a:solidFill>
                <a:latin typeface="Roboto Mono Medium" pitchFamily="34" charset="0"/>
                <a:ea typeface="Roboto Mono Medium" pitchFamily="34" charset="-122"/>
                <a:cs typeface="Roboto Mono Medium" pitchFamily="34" charset="-120"/>
              </a:rPr>
              <a:t>Example:</a:t>
            </a:r>
            <a:endParaRPr lang="en-US" sz="2100" dirty="0"/>
          </a:p>
        </p:txBody>
      </p:sp>
      <p:sp>
        <p:nvSpPr>
          <p:cNvPr id="7" name="Shape 4"/>
          <p:cNvSpPr/>
          <p:nvPr/>
        </p:nvSpPr>
        <p:spPr>
          <a:xfrm>
            <a:off x="1116925" y="5658326"/>
            <a:ext cx="7233285" cy="667941"/>
          </a:xfrm>
          <a:prstGeom prst="roundRect">
            <a:avLst>
              <a:gd name="adj" fmla="val 4839"/>
            </a:avLst>
          </a:prstGeom>
          <a:solidFill>
            <a:srgbClr val="2E2E2E"/>
          </a:solidFill>
          <a:ln/>
        </p:spPr>
      </p:sp>
      <p:sp>
        <p:nvSpPr>
          <p:cNvPr id="8" name="Shape 5"/>
          <p:cNvSpPr/>
          <p:nvPr/>
        </p:nvSpPr>
        <p:spPr>
          <a:xfrm>
            <a:off x="1106210" y="5658326"/>
            <a:ext cx="7254716" cy="667941"/>
          </a:xfrm>
          <a:prstGeom prst="roundRect">
            <a:avLst>
              <a:gd name="adj" fmla="val 4839"/>
            </a:avLst>
          </a:prstGeom>
          <a:solidFill>
            <a:srgbClr val="2E2E2E"/>
          </a:solidFill>
          <a:ln/>
        </p:spPr>
      </p:sp>
      <p:sp>
        <p:nvSpPr>
          <p:cNvPr id="9" name="Text 6"/>
          <p:cNvSpPr/>
          <p:nvPr/>
        </p:nvSpPr>
        <p:spPr>
          <a:xfrm>
            <a:off x="1321594" y="5819894"/>
            <a:ext cx="6823948" cy="344805"/>
          </a:xfrm>
          <a:prstGeom prst="rect">
            <a:avLst/>
          </a:prstGeom>
          <a:noFill/>
          <a:ln/>
        </p:spPr>
        <p:txBody>
          <a:bodyPr wrap="none" lIns="0" tIns="0" rIns="0" bIns="0" rtlCol="0" anchor="t"/>
          <a:lstStyle/>
          <a:p>
            <a:pPr marL="0" indent="0" algn="l">
              <a:lnSpc>
                <a:spcPts val="2700"/>
              </a:lnSpc>
              <a:buNone/>
            </a:pPr>
            <a:r>
              <a:rPr lang="en-US" sz="1650" dirty="0">
                <a:solidFill>
                  <a:srgbClr val="E5E0DF"/>
                </a:solidFill>
                <a:highlight>
                  <a:srgbClr val="2E2E2E"/>
                </a:highlight>
                <a:latin typeface="Consolas" pitchFamily="34" charset="0"/>
                <a:ea typeface="Consolas" pitchFamily="34" charset="-122"/>
                <a:cs typeface="Consolas" pitchFamily="34" charset="-120"/>
              </a:rPr>
              <a:t>ping 127.0.0.1; ls -la</a:t>
            </a:r>
            <a:endParaRPr lang="en-US" sz="1650" dirty="0"/>
          </a:p>
        </p:txBody>
      </p:sp>
      <p:sp>
        <p:nvSpPr>
          <p:cNvPr id="10" name="Text 7"/>
          <p:cNvSpPr/>
          <p:nvPr/>
        </p:nvSpPr>
        <p:spPr>
          <a:xfrm>
            <a:off x="1116925" y="6568678"/>
            <a:ext cx="7233285" cy="697230"/>
          </a:xfrm>
          <a:prstGeom prst="rect">
            <a:avLst/>
          </a:prstGeom>
          <a:noFill/>
          <a:ln/>
        </p:spPr>
        <p:txBody>
          <a:bodyPr wrap="square" lIns="0" tIns="0" rIns="0" bIns="0" rtlCol="0" anchor="t"/>
          <a:lstStyle/>
          <a:p>
            <a:pPr marL="0" indent="0" algn="l">
              <a:lnSpc>
                <a:spcPts val="2700"/>
              </a:lnSpc>
              <a:buNone/>
            </a:pPr>
            <a:r>
              <a:rPr lang="en-US" sz="1650" dirty="0">
                <a:solidFill>
                  <a:srgbClr val="E5E0DF"/>
                </a:solidFill>
                <a:latin typeface="Roboto" pitchFamily="34" charset="0"/>
                <a:ea typeface="Roboto" pitchFamily="34" charset="-122"/>
                <a:cs typeface="Roboto" pitchFamily="34" charset="-120"/>
              </a:rPr>
              <a:t>If the input is not properly filtered, the </a:t>
            </a:r>
            <a:r>
              <a:rPr lang="en-US" sz="1650" dirty="0">
                <a:solidFill>
                  <a:srgbClr val="E5E0DF"/>
                </a:solidFill>
                <a:highlight>
                  <a:srgbClr val="2E2E2E"/>
                </a:highlight>
                <a:latin typeface="Consolas" pitchFamily="34" charset="0"/>
                <a:ea typeface="Consolas" pitchFamily="34" charset="-122"/>
                <a:cs typeface="Consolas" pitchFamily="34" charset="-120"/>
              </a:rPr>
              <a:t>ls -la</a:t>
            </a:r>
            <a:r>
              <a:rPr lang="en-US" sz="1650" dirty="0">
                <a:solidFill>
                  <a:srgbClr val="E5E0DF"/>
                </a:solidFill>
                <a:latin typeface="Roboto" pitchFamily="34" charset="0"/>
                <a:ea typeface="Roboto" pitchFamily="34" charset="-122"/>
                <a:cs typeface="Roboto" pitchFamily="34" charset="-120"/>
              </a:rPr>
              <a:t> command will also be executed by the server, potentially revealing sensitive directory contents.</a:t>
            </a:r>
            <a:endParaRPr lang="en-US" sz="1650" dirty="0"/>
          </a:p>
        </p:txBody>
      </p:sp>
      <p:sp>
        <p:nvSpPr>
          <p:cNvPr id="11" name="Shape 8"/>
          <p:cNvSpPr/>
          <p:nvPr/>
        </p:nvSpPr>
        <p:spPr>
          <a:xfrm>
            <a:off x="793790" y="4675465"/>
            <a:ext cx="30480" cy="2832854"/>
          </a:xfrm>
          <a:prstGeom prst="rect">
            <a:avLst/>
          </a:prstGeom>
          <a:solidFill>
            <a:srgbClr val="DCFF50"/>
          </a:solidFill>
          <a:ln/>
        </p:spPr>
      </p:sp>
    </p:spTree>
  </p:cSld>
  <p:clrMapOvr>
    <a:masterClrMapping/>
  </p:clrMapOvr>
  <p:transition>
    <p:wipe/>
  </p:transition>
</p:sld>
</file>

<file path=ppt/slides/slide7.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268260"/>
          </a:xfrm>
          <a:prstGeom prst="rect">
            <a:avLst/>
          </a:prstGeom>
        </p:spPr>
      </p:pic>
      <p:sp>
        <p:nvSpPr>
          <p:cNvPr id="3" name="Text 0"/>
          <p:cNvSpPr/>
          <p:nvPr/>
        </p:nvSpPr>
        <p:spPr>
          <a:xfrm>
            <a:off x="793790" y="3189327"/>
            <a:ext cx="5660350" cy="453628"/>
          </a:xfrm>
          <a:prstGeom prst="rect">
            <a:avLst/>
          </a:prstGeom>
          <a:noFill/>
          <a:ln/>
        </p:spPr>
        <p:txBody>
          <a:bodyPr wrap="none" lIns="0" tIns="0" rIns="0" bIns="0" rtlCol="0" anchor="t"/>
          <a:lstStyle/>
          <a:p>
            <a:pPr marL="0" indent="0" algn="l">
              <a:lnSpc>
                <a:spcPts val="3550"/>
              </a:lnSpc>
              <a:buNone/>
            </a:pPr>
            <a:r>
              <a:rPr lang="en-US" sz="2850" dirty="0">
                <a:solidFill>
                  <a:srgbClr val="FFFFFF"/>
                </a:solidFill>
                <a:latin typeface="Roboto Mono Medium" pitchFamily="34" charset="0"/>
                <a:ea typeface="Roboto Mono Medium" pitchFamily="34" charset="-122"/>
                <a:cs typeface="Roboto Mono Medium" pitchFamily="34" charset="-120"/>
              </a:rPr>
              <a:t>Local File Inclusion (LFI)</a:t>
            </a:r>
            <a:endParaRPr lang="en-US" sz="2850" dirty="0"/>
          </a:p>
        </p:txBody>
      </p:sp>
      <p:sp>
        <p:nvSpPr>
          <p:cNvPr id="4" name="Text 1"/>
          <p:cNvSpPr/>
          <p:nvPr/>
        </p:nvSpPr>
        <p:spPr>
          <a:xfrm>
            <a:off x="793790" y="3915132"/>
            <a:ext cx="13042821" cy="290274"/>
          </a:xfrm>
          <a:prstGeom prst="rect">
            <a:avLst/>
          </a:prstGeom>
          <a:noFill/>
          <a:ln/>
        </p:spPr>
        <p:txBody>
          <a:bodyPr wrap="none" lIns="0" tIns="0" rIns="0" bIns="0" rtlCol="0" anchor="t"/>
          <a:lstStyle/>
          <a:p>
            <a:pPr marL="0" indent="0" algn="l">
              <a:lnSpc>
                <a:spcPts val="2250"/>
              </a:lnSpc>
              <a:buNone/>
            </a:pPr>
            <a:r>
              <a:rPr lang="en-US" sz="1400" dirty="0">
                <a:solidFill>
                  <a:srgbClr val="E5E0DF"/>
                </a:solidFill>
                <a:latin typeface="Roboto" pitchFamily="34" charset="0"/>
                <a:ea typeface="Roboto" pitchFamily="34" charset="-122"/>
                <a:cs typeface="Roboto" pitchFamily="34" charset="-120"/>
              </a:rPr>
              <a:t>Local File Inclusion (LFI) is a type of vulnerability that permits an attacker to include local files from the server's file system into a web application's response.</a:t>
            </a:r>
            <a:endParaRPr lang="en-US" sz="1400" dirty="0"/>
          </a:p>
        </p:txBody>
      </p:sp>
      <p:sp>
        <p:nvSpPr>
          <p:cNvPr id="5" name="Text 2"/>
          <p:cNvSpPr/>
          <p:nvPr/>
        </p:nvSpPr>
        <p:spPr>
          <a:xfrm>
            <a:off x="793790" y="4409480"/>
            <a:ext cx="13042821" cy="580549"/>
          </a:xfrm>
          <a:prstGeom prst="rect">
            <a:avLst/>
          </a:prstGeom>
          <a:noFill/>
          <a:ln/>
        </p:spPr>
        <p:txBody>
          <a:bodyPr wrap="square" lIns="0" tIns="0" rIns="0" bIns="0" rtlCol="0" anchor="t"/>
          <a:lstStyle/>
          <a:p>
            <a:pPr marL="0" indent="0" algn="l">
              <a:lnSpc>
                <a:spcPts val="2250"/>
              </a:lnSpc>
              <a:buNone/>
            </a:pPr>
            <a:r>
              <a:rPr lang="en-US" sz="1400" dirty="0">
                <a:solidFill>
                  <a:srgbClr val="E5E0DF"/>
                </a:solidFill>
                <a:latin typeface="Roboto" pitchFamily="34" charset="0"/>
                <a:ea typeface="Roboto" pitchFamily="34" charset="-122"/>
                <a:cs typeface="Roboto" pitchFamily="34" charset="-120"/>
              </a:rPr>
              <a:t>This often leads to the disclosure of sensitive information (e.g., configuration files, source code), remote code execution, or even a full system compromise if exploited effectively.</a:t>
            </a:r>
            <a:endParaRPr lang="en-US" sz="1400" dirty="0"/>
          </a:p>
        </p:txBody>
      </p:sp>
      <p:sp>
        <p:nvSpPr>
          <p:cNvPr id="6" name="Text 3"/>
          <p:cNvSpPr/>
          <p:nvPr/>
        </p:nvSpPr>
        <p:spPr>
          <a:xfrm>
            <a:off x="1065967" y="5466278"/>
            <a:ext cx="2268260" cy="283488"/>
          </a:xfrm>
          <a:prstGeom prst="rect">
            <a:avLst/>
          </a:prstGeom>
          <a:noFill/>
          <a:ln/>
        </p:spPr>
        <p:txBody>
          <a:bodyPr wrap="none" lIns="0" tIns="0" rIns="0" bIns="0" rtlCol="0" anchor="t"/>
          <a:lstStyle/>
          <a:p>
            <a:pPr marL="0" indent="0" algn="l">
              <a:lnSpc>
                <a:spcPts val="2200"/>
              </a:lnSpc>
              <a:buNone/>
            </a:pPr>
            <a:r>
              <a:rPr lang="en-US" sz="1750" dirty="0">
                <a:solidFill>
                  <a:srgbClr val="FFFFFF"/>
                </a:solidFill>
                <a:latin typeface="Roboto Mono Medium" pitchFamily="34" charset="0"/>
                <a:ea typeface="Roboto Mono Medium" pitchFamily="34" charset="-122"/>
                <a:cs typeface="Roboto Mono Medium" pitchFamily="34" charset="-120"/>
              </a:rPr>
              <a:t>Example:</a:t>
            </a:r>
            <a:endParaRPr lang="en-US" sz="1750" dirty="0"/>
          </a:p>
        </p:txBody>
      </p:sp>
      <p:sp>
        <p:nvSpPr>
          <p:cNvPr id="7" name="Text 4"/>
          <p:cNvSpPr/>
          <p:nvPr/>
        </p:nvSpPr>
        <p:spPr>
          <a:xfrm>
            <a:off x="1065967" y="6021943"/>
            <a:ext cx="12770644" cy="290274"/>
          </a:xfrm>
          <a:prstGeom prst="rect">
            <a:avLst/>
          </a:prstGeom>
          <a:noFill/>
          <a:ln/>
        </p:spPr>
        <p:txBody>
          <a:bodyPr wrap="none" lIns="0" tIns="0" rIns="0" bIns="0" rtlCol="0" anchor="t"/>
          <a:lstStyle/>
          <a:p>
            <a:pPr marL="0" indent="0" algn="l">
              <a:lnSpc>
                <a:spcPts val="2250"/>
              </a:lnSpc>
              <a:buNone/>
            </a:pPr>
            <a:r>
              <a:rPr lang="en-US" sz="1400" u="sng" dirty="0">
                <a:solidFill>
                  <a:srgbClr val="DCFF50"/>
                </a:solidFill>
                <a:latin typeface="Roboto" pitchFamily="34" charset="0"/>
                <a:ea typeface="Roboto" pitchFamily="34" charset="-122"/>
                <a:cs typeface="Roboto" pitchFamily="34" charset="-120"/>
                <a:hlinkClick r:id="rId4">
                  <a:extLst>
                    <a:ext uri="{A12FA001-AC4F-418D-AE19-62706E023703}">
                      <ahyp:hlinkClr xmlns:ahyp="http://schemas.microsoft.com/office/drawing/2018/hyperlinkcolor" val="tx"/>
                    </a:ext>
                  </a:extLst>
                </a:hlinkClick>
              </a:rPr>
              <a:t>https://example.com/index.php?page=../../../../etc/passwd</a:t>
            </a:r>
            <a:endParaRPr lang="en-US" sz="1400" dirty="0"/>
          </a:p>
        </p:txBody>
      </p:sp>
      <p:sp>
        <p:nvSpPr>
          <p:cNvPr id="8" name="Text 5"/>
          <p:cNvSpPr/>
          <p:nvPr/>
        </p:nvSpPr>
        <p:spPr>
          <a:xfrm>
            <a:off x="1065967" y="6516291"/>
            <a:ext cx="12770644" cy="588169"/>
          </a:xfrm>
          <a:prstGeom prst="rect">
            <a:avLst/>
          </a:prstGeom>
          <a:noFill/>
          <a:ln/>
        </p:spPr>
        <p:txBody>
          <a:bodyPr wrap="square" lIns="0" tIns="0" rIns="0" bIns="0" rtlCol="0" anchor="t"/>
          <a:lstStyle/>
          <a:p>
            <a:pPr marL="0" indent="0" algn="l">
              <a:lnSpc>
                <a:spcPts val="2250"/>
              </a:lnSpc>
              <a:buNone/>
            </a:pPr>
            <a:r>
              <a:rPr lang="en-US" sz="1400" dirty="0">
                <a:solidFill>
                  <a:srgbClr val="E5E0DF"/>
                </a:solidFill>
                <a:latin typeface="Roboto" pitchFamily="34" charset="0"/>
                <a:ea typeface="Roboto" pitchFamily="34" charset="-122"/>
                <a:cs typeface="Roboto" pitchFamily="34" charset="-120"/>
              </a:rPr>
              <a:t>This crafted URL attempts to leverage directory traversal sequences (</a:t>
            </a:r>
            <a:r>
              <a:rPr lang="en-US" sz="1400" dirty="0">
                <a:solidFill>
                  <a:srgbClr val="E5E0DF"/>
                </a:solidFill>
                <a:highlight>
                  <a:srgbClr val="2E2E2E"/>
                </a:highlight>
                <a:latin typeface="Consolas" pitchFamily="34" charset="0"/>
                <a:ea typeface="Consolas" pitchFamily="34" charset="-122"/>
                <a:cs typeface="Consolas" pitchFamily="34" charset="-120"/>
              </a:rPr>
              <a:t>../../</a:t>
            </a:r>
            <a:r>
              <a:rPr lang="en-US" sz="1400" dirty="0">
                <a:solidFill>
                  <a:srgbClr val="E5E0DF"/>
                </a:solidFill>
                <a:latin typeface="Roboto" pitchFamily="34" charset="0"/>
                <a:ea typeface="Roboto" pitchFamily="34" charset="-122"/>
                <a:cs typeface="Roboto" pitchFamily="34" charset="-120"/>
              </a:rPr>
              <a:t>) to read the system's password file from a Linux server, exposing user account information.</a:t>
            </a:r>
            <a:endParaRPr lang="en-US" sz="1400" dirty="0"/>
          </a:p>
        </p:txBody>
      </p:sp>
      <p:sp>
        <p:nvSpPr>
          <p:cNvPr id="9" name="Shape 6"/>
          <p:cNvSpPr/>
          <p:nvPr/>
        </p:nvSpPr>
        <p:spPr>
          <a:xfrm>
            <a:off x="793790" y="5194102"/>
            <a:ext cx="22860" cy="2114431"/>
          </a:xfrm>
          <a:prstGeom prst="rect">
            <a:avLst/>
          </a:prstGeom>
          <a:solidFill>
            <a:srgbClr val="DCFF50"/>
          </a:solidFill>
          <a:ln/>
        </p:spPr>
      </p:sp>
      <p:sp>
        <p:nvSpPr>
          <p:cNvPr id="10" name="TextBox 26">
            <a:extLst>
              <a:ext uri="{FF2B5EF4-FFF2-40B4-BE49-F238E27FC236}">
                <a16:creationId xmlns:a16="http://schemas.microsoft.com/office/drawing/2014/main" id="{9D707299-FD76-BC25-058C-DF66CFDE951E}"/>
              </a:ext>
            </a:extLst>
          </p:cNvPr>
          <p:cNvSpPr txBox="1"/>
          <p:nvPr/>
        </p:nvSpPr>
        <p:spPr>
          <a:xfrm>
            <a:off x="11906958" y="7529830"/>
            <a:ext cx="2730067" cy="702964"/>
          </a:xfrm>
          <a:prstGeom prst="rect">
            <a:avLst/>
          </a:prstGeom>
          <a:solidFill>
            <a:schemeClr val="tx1">
              <a:lumMod val="85000"/>
              <a:lumOff val="15000"/>
            </a:schemeClr>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endParaRPr lang="en-US" dirty="0">
              <a:solidFill>
                <a:schemeClr val="bg1"/>
              </a:solidFill>
              <a:ea typeface="Calibri"/>
              <a:cs typeface="Calibri"/>
            </a:endParaRPr>
          </a:p>
        </p:txBody>
      </p:sp>
    </p:spTree>
  </p:cSld>
  <p:clrMapOvr>
    <a:masterClrMapping/>
  </p:clrMapOvr>
  <p:transition>
    <p:wipe/>
  </p:transition>
</p:sld>
</file>

<file path=ppt/slides/slide8.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70334" y="852488"/>
            <a:ext cx="7369135" cy="495300"/>
          </a:xfrm>
          <a:prstGeom prst="rect">
            <a:avLst/>
          </a:prstGeom>
          <a:noFill/>
          <a:ln/>
        </p:spPr>
        <p:txBody>
          <a:bodyPr wrap="none" lIns="0" tIns="0" rIns="0" bIns="0" rtlCol="0" anchor="t"/>
          <a:lstStyle/>
          <a:p>
            <a:pPr marL="0" indent="0" algn="l">
              <a:lnSpc>
                <a:spcPts val="3850"/>
              </a:lnSpc>
              <a:buNone/>
            </a:pPr>
            <a:r>
              <a:rPr lang="en-US" sz="3100" dirty="0">
                <a:solidFill>
                  <a:srgbClr val="FFFFFF"/>
                </a:solidFill>
                <a:latin typeface="Roboto Mono Medium" pitchFamily="34" charset="0"/>
                <a:ea typeface="Roboto Mono Medium" pitchFamily="34" charset="-122"/>
                <a:cs typeface="Roboto Mono Medium" pitchFamily="34" charset="-120"/>
              </a:rPr>
              <a:t>LFI: Advanced Bypass Techniques</a:t>
            </a:r>
            <a:endParaRPr lang="en-US" sz="3100" dirty="0"/>
          </a:p>
        </p:txBody>
      </p:sp>
      <p:sp>
        <p:nvSpPr>
          <p:cNvPr id="4" name="Shape 1"/>
          <p:cNvSpPr/>
          <p:nvPr/>
        </p:nvSpPr>
        <p:spPr>
          <a:xfrm>
            <a:off x="770334" y="1644848"/>
            <a:ext cx="445651" cy="445651"/>
          </a:xfrm>
          <a:prstGeom prst="roundRect">
            <a:avLst>
              <a:gd name="adj" fmla="val 6668"/>
            </a:avLst>
          </a:prstGeom>
          <a:solidFill>
            <a:srgbClr val="404040"/>
          </a:solidFill>
          <a:ln/>
        </p:spPr>
      </p:sp>
      <p:sp>
        <p:nvSpPr>
          <p:cNvPr id="5" name="Text 2"/>
          <p:cNvSpPr/>
          <p:nvPr/>
        </p:nvSpPr>
        <p:spPr>
          <a:xfrm>
            <a:off x="844570" y="1681936"/>
            <a:ext cx="297061" cy="371356"/>
          </a:xfrm>
          <a:prstGeom prst="rect">
            <a:avLst/>
          </a:prstGeom>
          <a:noFill/>
          <a:ln/>
        </p:spPr>
        <p:txBody>
          <a:bodyPr wrap="none" lIns="0" tIns="0" rIns="0" bIns="0" rtlCol="0" anchor="t"/>
          <a:lstStyle/>
          <a:p>
            <a:pPr marL="0" indent="0" algn="ctr">
              <a:lnSpc>
                <a:spcPts val="2300"/>
              </a:lnSpc>
              <a:buNone/>
            </a:pPr>
            <a:r>
              <a:rPr lang="en-US" sz="2300" dirty="0">
                <a:solidFill>
                  <a:srgbClr val="E5E0DF"/>
                </a:solidFill>
                <a:latin typeface="Roboto Mono Medium" pitchFamily="34" charset="0"/>
                <a:ea typeface="Roboto Mono Medium" pitchFamily="34" charset="-122"/>
                <a:cs typeface="Roboto Mono Medium" pitchFamily="34" charset="-120"/>
              </a:rPr>
              <a:t>1</a:t>
            </a:r>
            <a:endParaRPr lang="en-US" sz="2300" dirty="0"/>
          </a:p>
        </p:txBody>
      </p:sp>
      <p:sp>
        <p:nvSpPr>
          <p:cNvPr id="6" name="Text 3"/>
          <p:cNvSpPr/>
          <p:nvPr/>
        </p:nvSpPr>
        <p:spPr>
          <a:xfrm>
            <a:off x="1413986" y="1712833"/>
            <a:ext cx="2476143" cy="309563"/>
          </a:xfrm>
          <a:prstGeom prst="rect">
            <a:avLst/>
          </a:prstGeom>
          <a:noFill/>
          <a:ln/>
        </p:spPr>
        <p:txBody>
          <a:bodyPr wrap="none" lIns="0" tIns="0" rIns="0" bIns="0" rtlCol="0" anchor="t"/>
          <a:lstStyle/>
          <a:p>
            <a:pPr marL="0" indent="0" algn="l">
              <a:lnSpc>
                <a:spcPts val="2400"/>
              </a:lnSpc>
              <a:buNone/>
            </a:pPr>
            <a:r>
              <a:rPr lang="en-US" sz="1900" dirty="0">
                <a:solidFill>
                  <a:srgbClr val="E5E0DF"/>
                </a:solidFill>
                <a:latin typeface="Roboto Mono Medium" pitchFamily="34" charset="0"/>
                <a:ea typeface="Roboto Mono Medium" pitchFamily="34" charset="-122"/>
                <a:cs typeface="Roboto Mono Medium" pitchFamily="34" charset="-120"/>
              </a:rPr>
              <a:t>Path Traversal</a:t>
            </a:r>
            <a:endParaRPr lang="en-US" sz="1900" dirty="0"/>
          </a:p>
        </p:txBody>
      </p:sp>
      <p:sp>
        <p:nvSpPr>
          <p:cNvPr id="7" name="Text 4"/>
          <p:cNvSpPr/>
          <p:nvPr/>
        </p:nvSpPr>
        <p:spPr>
          <a:xfrm>
            <a:off x="1413986" y="2141220"/>
            <a:ext cx="6959679" cy="641509"/>
          </a:xfrm>
          <a:prstGeom prst="rect">
            <a:avLst/>
          </a:prstGeom>
          <a:noFill/>
          <a:ln/>
        </p:spPr>
        <p:txBody>
          <a:bodyPr wrap="square" lIns="0" tIns="0" rIns="0" bIns="0" rtlCol="0" anchor="t"/>
          <a:lstStyle/>
          <a:p>
            <a:pPr marL="0" indent="0" algn="l">
              <a:lnSpc>
                <a:spcPts val="2450"/>
              </a:lnSpc>
              <a:buNone/>
            </a:pPr>
            <a:r>
              <a:rPr lang="en-US" sz="1550" dirty="0">
                <a:solidFill>
                  <a:srgbClr val="E5E0DF"/>
                </a:solidFill>
                <a:latin typeface="Roboto" pitchFamily="34" charset="0"/>
                <a:ea typeface="Roboto" pitchFamily="34" charset="-122"/>
                <a:cs typeface="Roboto" pitchFamily="34" charset="-120"/>
              </a:rPr>
              <a:t>Utilizing </a:t>
            </a:r>
            <a:r>
              <a:rPr lang="en-US" sz="1550" dirty="0">
                <a:solidFill>
                  <a:srgbClr val="E5E0DF"/>
                </a:solidFill>
                <a:highlight>
                  <a:srgbClr val="2E2E2E"/>
                </a:highlight>
                <a:latin typeface="Consolas" pitchFamily="34" charset="0"/>
                <a:ea typeface="Consolas" pitchFamily="34" charset="-122"/>
                <a:cs typeface="Consolas" pitchFamily="34" charset="-120"/>
              </a:rPr>
              <a:t>../</a:t>
            </a:r>
            <a:r>
              <a:rPr lang="en-US" sz="1550" dirty="0">
                <a:solidFill>
                  <a:srgbClr val="E5E0DF"/>
                </a:solidFill>
                <a:latin typeface="Roboto" pitchFamily="34" charset="0"/>
                <a:ea typeface="Roboto" pitchFamily="34" charset="-122"/>
                <a:cs typeface="Roboto" pitchFamily="34" charset="-120"/>
              </a:rPr>
              <a:t> sequences repeatedly to navigate upwards in the directory structure, bypassing basic path restrictions.</a:t>
            </a:r>
            <a:endParaRPr lang="en-US" sz="1550" dirty="0"/>
          </a:p>
        </p:txBody>
      </p:sp>
      <p:sp>
        <p:nvSpPr>
          <p:cNvPr id="8" name="Shape 5"/>
          <p:cNvSpPr/>
          <p:nvPr/>
        </p:nvSpPr>
        <p:spPr>
          <a:xfrm>
            <a:off x="770334" y="3178850"/>
            <a:ext cx="445651" cy="445651"/>
          </a:xfrm>
          <a:prstGeom prst="roundRect">
            <a:avLst>
              <a:gd name="adj" fmla="val 6668"/>
            </a:avLst>
          </a:prstGeom>
          <a:solidFill>
            <a:srgbClr val="404040"/>
          </a:solidFill>
          <a:ln/>
        </p:spPr>
      </p:sp>
      <p:sp>
        <p:nvSpPr>
          <p:cNvPr id="9" name="Text 6"/>
          <p:cNvSpPr/>
          <p:nvPr/>
        </p:nvSpPr>
        <p:spPr>
          <a:xfrm>
            <a:off x="844570" y="3215938"/>
            <a:ext cx="297061" cy="371356"/>
          </a:xfrm>
          <a:prstGeom prst="rect">
            <a:avLst/>
          </a:prstGeom>
          <a:noFill/>
          <a:ln/>
        </p:spPr>
        <p:txBody>
          <a:bodyPr wrap="none" lIns="0" tIns="0" rIns="0" bIns="0" rtlCol="0" anchor="t"/>
          <a:lstStyle/>
          <a:p>
            <a:pPr marL="0" indent="0" algn="ctr">
              <a:lnSpc>
                <a:spcPts val="2300"/>
              </a:lnSpc>
              <a:buNone/>
            </a:pPr>
            <a:r>
              <a:rPr lang="en-US" sz="2300" dirty="0">
                <a:solidFill>
                  <a:srgbClr val="E5E0DF"/>
                </a:solidFill>
                <a:latin typeface="Roboto Mono Medium" pitchFamily="34" charset="0"/>
                <a:ea typeface="Roboto Mono Medium" pitchFamily="34" charset="-122"/>
                <a:cs typeface="Roboto Mono Medium" pitchFamily="34" charset="-120"/>
              </a:rPr>
              <a:t>2</a:t>
            </a:r>
            <a:endParaRPr lang="en-US" sz="2300" dirty="0"/>
          </a:p>
        </p:txBody>
      </p:sp>
      <p:sp>
        <p:nvSpPr>
          <p:cNvPr id="10" name="Text 7"/>
          <p:cNvSpPr/>
          <p:nvPr/>
        </p:nvSpPr>
        <p:spPr>
          <a:xfrm>
            <a:off x="1413986" y="3246834"/>
            <a:ext cx="2476143" cy="309563"/>
          </a:xfrm>
          <a:prstGeom prst="rect">
            <a:avLst/>
          </a:prstGeom>
          <a:noFill/>
          <a:ln/>
        </p:spPr>
        <p:txBody>
          <a:bodyPr wrap="none" lIns="0" tIns="0" rIns="0" bIns="0" rtlCol="0" anchor="t"/>
          <a:lstStyle/>
          <a:p>
            <a:pPr marL="0" indent="0" algn="l">
              <a:lnSpc>
                <a:spcPts val="2400"/>
              </a:lnSpc>
              <a:buNone/>
            </a:pPr>
            <a:r>
              <a:rPr lang="en-US" sz="1900" dirty="0">
                <a:solidFill>
                  <a:srgbClr val="E5E0DF"/>
                </a:solidFill>
                <a:latin typeface="Roboto Mono Medium" pitchFamily="34" charset="0"/>
                <a:ea typeface="Roboto Mono Medium" pitchFamily="34" charset="-122"/>
                <a:cs typeface="Roboto Mono Medium" pitchFamily="34" charset="-120"/>
              </a:rPr>
              <a:t>URL Encoding</a:t>
            </a:r>
            <a:endParaRPr lang="en-US" sz="1900" dirty="0"/>
          </a:p>
        </p:txBody>
      </p:sp>
      <p:sp>
        <p:nvSpPr>
          <p:cNvPr id="11" name="Text 8"/>
          <p:cNvSpPr/>
          <p:nvPr/>
        </p:nvSpPr>
        <p:spPr>
          <a:xfrm>
            <a:off x="1413986" y="3675221"/>
            <a:ext cx="6959679" cy="641509"/>
          </a:xfrm>
          <a:prstGeom prst="rect">
            <a:avLst/>
          </a:prstGeom>
          <a:noFill/>
          <a:ln/>
        </p:spPr>
        <p:txBody>
          <a:bodyPr wrap="square" lIns="0" tIns="0" rIns="0" bIns="0" rtlCol="0" anchor="t"/>
          <a:lstStyle/>
          <a:p>
            <a:pPr marL="0" indent="0" algn="l">
              <a:lnSpc>
                <a:spcPts val="2450"/>
              </a:lnSpc>
              <a:buNone/>
            </a:pPr>
            <a:r>
              <a:rPr lang="en-US" sz="1550" dirty="0">
                <a:solidFill>
                  <a:srgbClr val="E5E0DF"/>
                </a:solidFill>
                <a:latin typeface="Roboto"/>
                <a:ea typeface="Roboto"/>
                <a:cs typeface="Roboto"/>
              </a:rPr>
              <a:t>Encoding special characters (e.g., </a:t>
            </a:r>
            <a:r>
              <a:rPr lang="en-US" sz="1550" dirty="0">
                <a:solidFill>
                  <a:srgbClr val="E5E0DF"/>
                </a:solidFill>
                <a:highlight>
                  <a:srgbClr val="2E2E2E"/>
                </a:highlight>
                <a:latin typeface="Consolas"/>
                <a:ea typeface="Consolas" pitchFamily="34" charset="-122"/>
                <a:cs typeface="Consolas" pitchFamily="34" charset="-120"/>
              </a:rPr>
              <a:t>%2e%2e%2f</a:t>
            </a:r>
            <a:r>
              <a:rPr lang="en-US" sz="1550" dirty="0">
                <a:solidFill>
                  <a:srgbClr val="E5E0DF"/>
                </a:solidFill>
                <a:latin typeface="Roboto"/>
                <a:ea typeface="Roboto"/>
                <a:cs typeface="Roboto"/>
              </a:rPr>
              <a:t> for </a:t>
            </a:r>
            <a:r>
              <a:rPr lang="en-US" sz="1550" dirty="0">
                <a:solidFill>
                  <a:srgbClr val="E5E0DF"/>
                </a:solidFill>
                <a:highlight>
                  <a:srgbClr val="2E2E2E"/>
                </a:highlight>
                <a:latin typeface="Consolas"/>
                <a:ea typeface="Consolas" pitchFamily="34" charset="-122"/>
                <a:cs typeface="Consolas" pitchFamily="34" charset="-120"/>
              </a:rPr>
              <a:t>../../</a:t>
            </a:r>
            <a:r>
              <a:rPr lang="en-US" sz="1550" dirty="0">
                <a:solidFill>
                  <a:srgbClr val="E5E0DF"/>
                </a:solidFill>
                <a:latin typeface="Roboto"/>
                <a:ea typeface="Roboto"/>
                <a:cs typeface="Roboto"/>
              </a:rPr>
              <a:t>) to circumvent simple string matching filters.</a:t>
            </a:r>
            <a:endParaRPr lang="en-US" sz="1550" dirty="0">
              <a:latin typeface="Roboto"/>
              <a:ea typeface="Roboto"/>
              <a:cs typeface="Roboto"/>
            </a:endParaRPr>
          </a:p>
        </p:txBody>
      </p:sp>
      <p:sp>
        <p:nvSpPr>
          <p:cNvPr id="12" name="Shape 9"/>
          <p:cNvSpPr/>
          <p:nvPr/>
        </p:nvSpPr>
        <p:spPr>
          <a:xfrm>
            <a:off x="770334" y="4712851"/>
            <a:ext cx="445651" cy="445651"/>
          </a:xfrm>
          <a:prstGeom prst="roundRect">
            <a:avLst>
              <a:gd name="adj" fmla="val 6668"/>
            </a:avLst>
          </a:prstGeom>
          <a:solidFill>
            <a:srgbClr val="404040"/>
          </a:solidFill>
          <a:ln/>
        </p:spPr>
      </p:sp>
      <p:sp>
        <p:nvSpPr>
          <p:cNvPr id="13" name="Text 10"/>
          <p:cNvSpPr/>
          <p:nvPr/>
        </p:nvSpPr>
        <p:spPr>
          <a:xfrm>
            <a:off x="844570" y="4749939"/>
            <a:ext cx="297061" cy="371356"/>
          </a:xfrm>
          <a:prstGeom prst="rect">
            <a:avLst/>
          </a:prstGeom>
          <a:noFill/>
          <a:ln/>
        </p:spPr>
        <p:txBody>
          <a:bodyPr wrap="none" lIns="0" tIns="0" rIns="0" bIns="0" rtlCol="0" anchor="t"/>
          <a:lstStyle/>
          <a:p>
            <a:pPr marL="0" indent="0" algn="ctr">
              <a:lnSpc>
                <a:spcPts val="2300"/>
              </a:lnSpc>
              <a:buNone/>
            </a:pPr>
            <a:r>
              <a:rPr lang="en-US" sz="2300" dirty="0">
                <a:solidFill>
                  <a:srgbClr val="E5E0DF"/>
                </a:solidFill>
                <a:latin typeface="Roboto Mono Medium" pitchFamily="34" charset="0"/>
                <a:ea typeface="Roboto Mono Medium" pitchFamily="34" charset="-122"/>
                <a:cs typeface="Roboto Mono Medium" pitchFamily="34" charset="-120"/>
              </a:rPr>
              <a:t>3</a:t>
            </a:r>
            <a:endParaRPr lang="en-US" sz="2300" dirty="0"/>
          </a:p>
        </p:txBody>
      </p:sp>
      <p:sp>
        <p:nvSpPr>
          <p:cNvPr id="14" name="Text 11"/>
          <p:cNvSpPr/>
          <p:nvPr/>
        </p:nvSpPr>
        <p:spPr>
          <a:xfrm>
            <a:off x="1413986" y="4780836"/>
            <a:ext cx="2476143" cy="309563"/>
          </a:xfrm>
          <a:prstGeom prst="rect">
            <a:avLst/>
          </a:prstGeom>
          <a:noFill/>
          <a:ln/>
        </p:spPr>
        <p:txBody>
          <a:bodyPr wrap="none" lIns="0" tIns="0" rIns="0" bIns="0" rtlCol="0" anchor="t"/>
          <a:lstStyle/>
          <a:p>
            <a:pPr marL="0" indent="0" algn="l">
              <a:lnSpc>
                <a:spcPts val="2400"/>
              </a:lnSpc>
              <a:buNone/>
            </a:pPr>
            <a:r>
              <a:rPr lang="en-US" sz="1900" dirty="0">
                <a:solidFill>
                  <a:srgbClr val="E5E0DF"/>
                </a:solidFill>
                <a:latin typeface="Roboto Mono Medium" pitchFamily="34" charset="0"/>
                <a:ea typeface="Roboto Mono Medium" pitchFamily="34" charset="-122"/>
                <a:cs typeface="Roboto Mono Medium" pitchFamily="34" charset="-120"/>
              </a:rPr>
              <a:t>Double Encoding</a:t>
            </a:r>
            <a:endParaRPr lang="en-US" sz="1900" dirty="0"/>
          </a:p>
        </p:txBody>
      </p:sp>
      <p:sp>
        <p:nvSpPr>
          <p:cNvPr id="15" name="Text 12"/>
          <p:cNvSpPr/>
          <p:nvPr/>
        </p:nvSpPr>
        <p:spPr>
          <a:xfrm>
            <a:off x="1413986" y="5209223"/>
            <a:ext cx="6959679" cy="633889"/>
          </a:xfrm>
          <a:prstGeom prst="rect">
            <a:avLst/>
          </a:prstGeom>
          <a:noFill/>
          <a:ln/>
        </p:spPr>
        <p:txBody>
          <a:bodyPr wrap="square" lIns="0" tIns="0" rIns="0" bIns="0" rtlCol="0" anchor="t"/>
          <a:lstStyle/>
          <a:p>
            <a:pPr marL="0" indent="0" algn="l">
              <a:lnSpc>
                <a:spcPts val="2450"/>
              </a:lnSpc>
              <a:buNone/>
            </a:pPr>
            <a:r>
              <a:rPr lang="en-US" sz="1550" dirty="0">
                <a:solidFill>
                  <a:srgbClr val="E5E0DF"/>
                </a:solidFill>
                <a:latin typeface="Roboto" pitchFamily="34" charset="0"/>
                <a:ea typeface="Roboto" pitchFamily="34" charset="-122"/>
                <a:cs typeface="Roboto" pitchFamily="34" charset="-120"/>
              </a:rPr>
              <a:t>Applying encoding multiple times to bypass filters that decode input only once, effectively disguising malicious characters.</a:t>
            </a:r>
            <a:endParaRPr lang="en-US" sz="1550" dirty="0"/>
          </a:p>
        </p:txBody>
      </p:sp>
      <p:sp>
        <p:nvSpPr>
          <p:cNvPr id="16" name="Shape 13"/>
          <p:cNvSpPr/>
          <p:nvPr/>
        </p:nvSpPr>
        <p:spPr>
          <a:xfrm>
            <a:off x="770334" y="6239232"/>
            <a:ext cx="445651" cy="445651"/>
          </a:xfrm>
          <a:prstGeom prst="roundRect">
            <a:avLst>
              <a:gd name="adj" fmla="val 6668"/>
            </a:avLst>
          </a:prstGeom>
          <a:solidFill>
            <a:srgbClr val="404040"/>
          </a:solidFill>
          <a:ln/>
        </p:spPr>
      </p:sp>
      <p:sp>
        <p:nvSpPr>
          <p:cNvPr id="17" name="Text 14"/>
          <p:cNvSpPr/>
          <p:nvPr/>
        </p:nvSpPr>
        <p:spPr>
          <a:xfrm>
            <a:off x="844570" y="6276320"/>
            <a:ext cx="297061" cy="371356"/>
          </a:xfrm>
          <a:prstGeom prst="rect">
            <a:avLst/>
          </a:prstGeom>
          <a:noFill/>
          <a:ln/>
        </p:spPr>
        <p:txBody>
          <a:bodyPr wrap="none" lIns="0" tIns="0" rIns="0" bIns="0" rtlCol="0" anchor="t"/>
          <a:lstStyle/>
          <a:p>
            <a:pPr marL="0" indent="0" algn="ctr">
              <a:lnSpc>
                <a:spcPts val="2300"/>
              </a:lnSpc>
              <a:buNone/>
            </a:pPr>
            <a:r>
              <a:rPr lang="en-US" sz="2300" dirty="0">
                <a:solidFill>
                  <a:srgbClr val="E5E0DF"/>
                </a:solidFill>
                <a:latin typeface="Roboto Mono Medium" pitchFamily="34" charset="0"/>
                <a:ea typeface="Roboto Mono Medium" pitchFamily="34" charset="-122"/>
                <a:cs typeface="Roboto Mono Medium" pitchFamily="34" charset="-120"/>
              </a:rPr>
              <a:t>4</a:t>
            </a:r>
            <a:endParaRPr lang="en-US" sz="2300" dirty="0"/>
          </a:p>
        </p:txBody>
      </p:sp>
      <p:sp>
        <p:nvSpPr>
          <p:cNvPr id="18" name="Text 15"/>
          <p:cNvSpPr/>
          <p:nvPr/>
        </p:nvSpPr>
        <p:spPr>
          <a:xfrm>
            <a:off x="1413986" y="6307217"/>
            <a:ext cx="2822377" cy="309563"/>
          </a:xfrm>
          <a:prstGeom prst="rect">
            <a:avLst/>
          </a:prstGeom>
          <a:noFill/>
          <a:ln/>
        </p:spPr>
        <p:txBody>
          <a:bodyPr wrap="none" lIns="0" tIns="0" rIns="0" bIns="0" rtlCol="0" anchor="t"/>
          <a:lstStyle/>
          <a:p>
            <a:pPr marL="0" indent="0" algn="l">
              <a:lnSpc>
                <a:spcPts val="2400"/>
              </a:lnSpc>
              <a:buNone/>
            </a:pPr>
            <a:r>
              <a:rPr lang="en-US" sz="1900" dirty="0">
                <a:solidFill>
                  <a:srgbClr val="E5E0DF"/>
                </a:solidFill>
                <a:latin typeface="Roboto Mono Medium" pitchFamily="34" charset="0"/>
                <a:ea typeface="Roboto Mono Medium" pitchFamily="34" charset="-122"/>
                <a:cs typeface="Roboto Mono Medium" pitchFamily="34" charset="-120"/>
              </a:rPr>
              <a:t>Null Byte Injection</a:t>
            </a:r>
            <a:endParaRPr lang="en-US" sz="1900" dirty="0"/>
          </a:p>
        </p:txBody>
      </p:sp>
      <p:sp>
        <p:nvSpPr>
          <p:cNvPr id="19" name="Text 16"/>
          <p:cNvSpPr/>
          <p:nvPr/>
        </p:nvSpPr>
        <p:spPr>
          <a:xfrm>
            <a:off x="1413986" y="6735604"/>
            <a:ext cx="6959679" cy="641509"/>
          </a:xfrm>
          <a:prstGeom prst="rect">
            <a:avLst/>
          </a:prstGeom>
          <a:noFill/>
          <a:ln/>
        </p:spPr>
        <p:txBody>
          <a:bodyPr wrap="square" lIns="0" tIns="0" rIns="0" bIns="0" rtlCol="0" anchor="t"/>
          <a:lstStyle/>
          <a:p>
            <a:pPr marL="0" indent="0" algn="l">
              <a:lnSpc>
                <a:spcPts val="2450"/>
              </a:lnSpc>
              <a:buNone/>
            </a:pPr>
            <a:r>
              <a:rPr lang="en-US" sz="1550" dirty="0">
                <a:solidFill>
                  <a:srgbClr val="E5E0DF"/>
                </a:solidFill>
                <a:latin typeface="Roboto" pitchFamily="34" charset="0"/>
                <a:ea typeface="Roboto" pitchFamily="34" charset="-122"/>
                <a:cs typeface="Roboto" pitchFamily="34" charset="-120"/>
              </a:rPr>
              <a:t>Appending a null byte (</a:t>
            </a:r>
            <a:r>
              <a:rPr lang="en-US" sz="1550" dirty="0">
                <a:solidFill>
                  <a:srgbClr val="E5E0DF"/>
                </a:solidFill>
                <a:highlight>
                  <a:srgbClr val="2E2E2E"/>
                </a:highlight>
                <a:latin typeface="Consolas" pitchFamily="34" charset="0"/>
                <a:ea typeface="Consolas" pitchFamily="34" charset="-122"/>
                <a:cs typeface="Consolas" pitchFamily="34" charset="-120"/>
              </a:rPr>
              <a:t>%00</a:t>
            </a:r>
            <a:r>
              <a:rPr lang="en-US" sz="1550" dirty="0">
                <a:solidFill>
                  <a:srgbClr val="E5E0DF"/>
                </a:solidFill>
                <a:latin typeface="Roboto" pitchFamily="34" charset="0"/>
                <a:ea typeface="Roboto" pitchFamily="34" charset="-122"/>
                <a:cs typeface="Roboto" pitchFamily="34" charset="-120"/>
              </a:rPr>
              <a:t>) to truncate file paths, bypassing checks for specific file extensions or allowed directories.</a:t>
            </a:r>
            <a:endParaRPr lang="en-US" sz="1550" dirty="0"/>
          </a:p>
        </p:txBody>
      </p:sp>
    </p:spTree>
  </p:cSld>
  <p:clrMapOvr>
    <a:masterClrMapping/>
  </p:clrMapOvr>
  <p:transition>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4D4908-CBF6-EDAF-8EB6-DD00AF4DBCC9}"/>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2C6FE883-6341-B4A1-0839-32F3AAE9732D}"/>
              </a:ext>
            </a:extLst>
          </p:cNvPr>
          <p:cNvSpPr/>
          <p:nvPr/>
        </p:nvSpPr>
        <p:spPr>
          <a:xfrm>
            <a:off x="2214817" y="1159904"/>
            <a:ext cx="10207228" cy="708779"/>
          </a:xfrm>
          <a:prstGeom prst="rect">
            <a:avLst/>
          </a:prstGeom>
          <a:noFill/>
          <a:ln/>
        </p:spPr>
        <p:txBody>
          <a:bodyPr wrap="none" lIns="0" tIns="0" rIns="0" bIns="0" rtlCol="0" anchor="ctr"/>
          <a:lstStyle/>
          <a:p>
            <a:pPr algn="ctr">
              <a:lnSpc>
                <a:spcPts val="5550"/>
              </a:lnSpc>
            </a:pPr>
            <a:r>
              <a:rPr lang="en-US" sz="4450">
                <a:solidFill>
                  <a:srgbClr val="FFFFFF"/>
                </a:solidFill>
                <a:latin typeface="Roboto Mono Medium"/>
                <a:ea typeface="Roboto Mono Medium"/>
              </a:rPr>
              <a:t>Presented by:</a:t>
            </a:r>
            <a:endParaRPr lang="en-US">
              <a:ea typeface="Calibri" panose="020F0502020204030204"/>
              <a:cs typeface="Calibri" panose="020F0502020204030204"/>
            </a:endParaRPr>
          </a:p>
        </p:txBody>
      </p:sp>
      <p:sp>
        <p:nvSpPr>
          <p:cNvPr id="7" name="Shape 5">
            <a:extLst>
              <a:ext uri="{FF2B5EF4-FFF2-40B4-BE49-F238E27FC236}">
                <a16:creationId xmlns:a16="http://schemas.microsoft.com/office/drawing/2014/main" id="{C306F66E-3E23-C021-F743-B75BE2ACAFED}"/>
              </a:ext>
            </a:extLst>
          </p:cNvPr>
          <p:cNvSpPr/>
          <p:nvPr/>
        </p:nvSpPr>
        <p:spPr>
          <a:xfrm flipH="1">
            <a:off x="589492" y="2052207"/>
            <a:ext cx="253894" cy="2836946"/>
          </a:xfrm>
          <a:prstGeom prst="rect">
            <a:avLst/>
          </a:prstGeom>
          <a:solidFill>
            <a:srgbClr val="DCFF50"/>
          </a:solidFill>
          <a:ln/>
        </p:spPr>
      </p:sp>
      <p:sp>
        <p:nvSpPr>
          <p:cNvPr id="9" name="TextBox 8">
            <a:extLst>
              <a:ext uri="{FF2B5EF4-FFF2-40B4-BE49-F238E27FC236}">
                <a16:creationId xmlns:a16="http://schemas.microsoft.com/office/drawing/2014/main" id="{88C87EA5-4CA0-2C79-41E1-25B5BF26CA1D}"/>
              </a:ext>
            </a:extLst>
          </p:cNvPr>
          <p:cNvSpPr txBox="1"/>
          <p:nvPr/>
        </p:nvSpPr>
        <p:spPr>
          <a:xfrm>
            <a:off x="11906958" y="7529830"/>
            <a:ext cx="2730067" cy="702964"/>
          </a:xfrm>
          <a:prstGeom prst="rect">
            <a:avLst/>
          </a:prstGeom>
          <a:solidFill>
            <a:schemeClr val="tx1">
              <a:lumMod val="85000"/>
              <a:lumOff val="15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dirty="0">
              <a:solidFill>
                <a:schemeClr val="bg1"/>
              </a:solidFill>
              <a:ea typeface="Calibri"/>
              <a:cs typeface="Calibri"/>
            </a:endParaRPr>
          </a:p>
        </p:txBody>
      </p:sp>
      <p:sp>
        <p:nvSpPr>
          <p:cNvPr id="10" name="TextBox 9">
            <a:extLst>
              <a:ext uri="{FF2B5EF4-FFF2-40B4-BE49-F238E27FC236}">
                <a16:creationId xmlns:a16="http://schemas.microsoft.com/office/drawing/2014/main" id="{D03B1C91-951C-0668-04FA-903272EC57DF}"/>
              </a:ext>
            </a:extLst>
          </p:cNvPr>
          <p:cNvSpPr txBox="1"/>
          <p:nvPr/>
        </p:nvSpPr>
        <p:spPr>
          <a:xfrm>
            <a:off x="837169" y="2053622"/>
            <a:ext cx="10681976" cy="37240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solidFill>
                  <a:schemeClr val="bg1"/>
                </a:solidFill>
                <a:ea typeface="Calibri"/>
                <a:cs typeface="Calibri"/>
              </a:rPr>
              <a:t>Supervision by DR/Nour Mahmoud</a:t>
            </a:r>
          </a:p>
          <a:p>
            <a:endParaRPr lang="en-US" sz="2000" dirty="0">
              <a:solidFill>
                <a:schemeClr val="bg1"/>
              </a:solidFill>
              <a:ea typeface="Calibri"/>
              <a:cs typeface="Calibri"/>
            </a:endParaRPr>
          </a:p>
          <a:p>
            <a:pPr marL="914400" lvl="1" indent="-457200">
              <a:buFont typeface="Wingdings"/>
              <a:buChar char="Ø"/>
            </a:pPr>
            <a:r>
              <a:rPr lang="en-US" sz="2000" dirty="0">
                <a:solidFill>
                  <a:schemeClr val="bg1"/>
                </a:solidFill>
                <a:ea typeface="Calibri"/>
                <a:cs typeface="Calibri"/>
              </a:rPr>
              <a:t>Mohamed Tamer Younes, 20235027</a:t>
            </a:r>
            <a:endParaRPr lang="en-US" dirty="0">
              <a:solidFill>
                <a:schemeClr val="bg1"/>
              </a:solidFill>
              <a:ea typeface="Calibri" panose="020F0502020204030204"/>
              <a:cs typeface="Calibri" panose="020F0502020204030204"/>
            </a:endParaRPr>
          </a:p>
          <a:p>
            <a:pPr marL="914400" lvl="1" indent="-457200">
              <a:buFont typeface="Wingdings"/>
              <a:buChar char="Ø"/>
            </a:pPr>
            <a:endParaRPr lang="en-US" sz="2000" dirty="0">
              <a:solidFill>
                <a:schemeClr val="bg1"/>
              </a:solidFill>
              <a:ea typeface="Calibri"/>
              <a:cs typeface="Calibri"/>
            </a:endParaRPr>
          </a:p>
          <a:p>
            <a:pPr marL="914400" lvl="1" indent="-457200">
              <a:buFont typeface="Wingdings"/>
              <a:buChar char="Ø"/>
            </a:pPr>
            <a:r>
              <a:rPr lang="en-US" sz="2000" dirty="0">
                <a:solidFill>
                  <a:schemeClr val="bg1"/>
                </a:solidFill>
                <a:ea typeface="Calibri"/>
                <a:cs typeface="Calibri"/>
              </a:rPr>
              <a:t> Mostafa Mohamed Abd-</a:t>
            </a:r>
            <a:r>
              <a:rPr lang="en-US" sz="2000" dirty="0" err="1">
                <a:solidFill>
                  <a:schemeClr val="bg1"/>
                </a:solidFill>
                <a:ea typeface="Calibri"/>
                <a:cs typeface="Calibri"/>
              </a:rPr>
              <a:t>Almoaty</a:t>
            </a:r>
            <a:r>
              <a:rPr lang="en-US" sz="2000" dirty="0">
                <a:solidFill>
                  <a:schemeClr val="bg1"/>
                </a:solidFill>
                <a:ea typeface="Calibri"/>
                <a:cs typeface="Calibri"/>
              </a:rPr>
              <a:t>, 20235041</a:t>
            </a:r>
          </a:p>
          <a:p>
            <a:pPr marL="914400" lvl="1" indent="-457200">
              <a:buFont typeface="Wingdings"/>
              <a:buChar char="Ø"/>
            </a:pPr>
            <a:endParaRPr lang="en-US" sz="2000" dirty="0">
              <a:solidFill>
                <a:schemeClr val="bg1"/>
              </a:solidFill>
              <a:ea typeface="Calibri"/>
              <a:cs typeface="Calibri"/>
            </a:endParaRPr>
          </a:p>
          <a:p>
            <a:pPr marL="914400" lvl="1" indent="-457200">
              <a:buFont typeface="Wingdings"/>
              <a:buChar char="Ø"/>
            </a:pPr>
            <a:r>
              <a:rPr lang="en-US" sz="2000" dirty="0">
                <a:solidFill>
                  <a:schemeClr val="bg1"/>
                </a:solidFill>
                <a:ea typeface="Calibri"/>
                <a:cs typeface="Calibri"/>
              </a:rPr>
              <a:t>Sayed Salah ElSayed, 20235059</a:t>
            </a:r>
          </a:p>
          <a:p>
            <a:pPr marL="914400" lvl="1" indent="-457200">
              <a:buFont typeface="Wingdings"/>
              <a:buChar char="Ø"/>
            </a:pPr>
            <a:endParaRPr lang="en-US" sz="2000" dirty="0">
              <a:solidFill>
                <a:schemeClr val="bg1"/>
              </a:solidFill>
              <a:ea typeface="Calibri"/>
              <a:cs typeface="Calibri"/>
            </a:endParaRPr>
          </a:p>
          <a:p>
            <a:pPr marL="914400" lvl="1" indent="-457200">
              <a:buFont typeface="Wingdings"/>
              <a:buChar char="Ø"/>
            </a:pPr>
            <a:r>
              <a:rPr lang="en-US" sz="2000" dirty="0">
                <a:solidFill>
                  <a:schemeClr val="bg1"/>
                </a:solidFill>
                <a:ea typeface="Calibri"/>
                <a:cs typeface="Calibri"/>
              </a:rPr>
              <a:t>Hesham Ashraf, 20236115</a:t>
            </a:r>
          </a:p>
          <a:p>
            <a:pPr marL="914400" lvl="1" indent="-457200">
              <a:buFont typeface="Wingdings"/>
              <a:buChar char="Ø"/>
            </a:pPr>
            <a:endParaRPr lang="en-US" sz="2000" dirty="0">
              <a:solidFill>
                <a:schemeClr val="bg1"/>
              </a:solidFill>
              <a:ea typeface="Calibri"/>
              <a:cs typeface="Calibri"/>
            </a:endParaRPr>
          </a:p>
          <a:p>
            <a:pPr marL="342900" indent="-342900" algn="ctr">
              <a:buFont typeface="Wingdings"/>
              <a:buChar char="Ø"/>
            </a:pPr>
            <a:endParaRPr lang="en-US" dirty="0">
              <a:solidFill>
                <a:srgbClr val="000000"/>
              </a:solidFill>
              <a:ea typeface="Calibri"/>
              <a:cs typeface="Calibri"/>
            </a:endParaRPr>
          </a:p>
          <a:p>
            <a:pPr marL="342900" indent="-342900">
              <a:buFont typeface="Wingdings"/>
              <a:buChar char="Ø"/>
            </a:pPr>
            <a:endParaRPr lang="en-US" dirty="0">
              <a:ea typeface="Calibri"/>
              <a:cs typeface="Calibri"/>
            </a:endParaRPr>
          </a:p>
        </p:txBody>
      </p:sp>
    </p:spTree>
    <p:extLst>
      <p:ext uri="{BB962C8B-B14F-4D97-AF65-F5344CB8AC3E}">
        <p14:creationId xmlns:p14="http://schemas.microsoft.com/office/powerpoint/2010/main" val="2031798524"/>
      </p:ext>
    </p:extLst>
  </p:cSld>
  <p:clrMapOvr>
    <a:masterClrMapping/>
  </p:clrMapOvr>
  <p:transition>
    <p:wip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Custom</PresentationFormat>
  <Paragraphs>0</Paragraphs>
  <Slides>9</Slides>
  <Notes>9</Notes>
  <HiddenSlides>0</HiddenSlides>
  <MMClips>0</MMClips>
  <ScaleCrop>false</ScaleCrop>
  <HeadingPairs>
    <vt:vector size="4" baseType="variant">
      <vt:variant>
        <vt:lpstr>Theme</vt:lpstr>
      </vt:variant>
      <vt:variant>
        <vt:i4>1</vt:i4>
      </vt:variant>
      <vt:variant>
        <vt:lpstr>Slide Titles</vt:lpstr>
      </vt:variant>
      <vt:variant>
        <vt:i4>9</vt:i4>
      </vt:variant>
    </vt:vector>
  </HeadingPairs>
  <TitlesOfParts>
    <vt:vector size="10"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71</cp:revision>
  <dcterms:created xsi:type="dcterms:W3CDTF">2025-12-09T16:12:34Z</dcterms:created>
  <dcterms:modified xsi:type="dcterms:W3CDTF">2025-12-09T17:59:22Z</dcterms:modified>
</cp:coreProperties>
</file>